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9" r:id="rId3"/>
    <p:sldId id="258" r:id="rId4"/>
    <p:sldId id="260" r:id="rId5"/>
    <p:sldId id="261" r:id="rId6"/>
    <p:sldId id="262" r:id="rId7"/>
    <p:sldId id="274" r:id="rId8"/>
    <p:sldId id="281" r:id="rId9"/>
    <p:sldId id="282" r:id="rId10"/>
    <p:sldId id="283" r:id="rId11"/>
    <p:sldId id="264" r:id="rId12"/>
    <p:sldId id="263" r:id="rId13"/>
    <p:sldId id="268" r:id="rId14"/>
    <p:sldId id="265" r:id="rId15"/>
    <p:sldId id="266" r:id="rId16"/>
    <p:sldId id="267" r:id="rId17"/>
    <p:sldId id="269" r:id="rId18"/>
    <p:sldId id="272" r:id="rId19"/>
    <p:sldId id="273" r:id="rId20"/>
    <p:sldId id="275" r:id="rId21"/>
    <p:sldId id="276" r:id="rId22"/>
    <p:sldId id="279" r:id="rId23"/>
    <p:sldId id="284" r:id="rId24"/>
    <p:sldId id="285" r:id="rId25"/>
    <p:sldId id="28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53" autoAdjust="0"/>
    <p:restoredTop sz="94660"/>
  </p:normalViewPr>
  <p:slideViewPr>
    <p:cSldViewPr snapToGrid="0">
      <p:cViewPr varScale="1">
        <p:scale>
          <a:sx n="52" d="100"/>
          <a:sy n="52" d="100"/>
        </p:scale>
        <p:origin x="80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 From 2024 Annual Report</a:t>
            </a:r>
          </a:p>
        </c:rich>
      </c:tx>
      <c:layout>
        <c:manualLayout>
          <c:xMode val="edge"/>
          <c:yMode val="edge"/>
          <c:x val="0.37049811708319069"/>
          <c:y val="1.22090819707669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 2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3D3-43AB-B2AD-2CF30071E461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3D3-43AB-B2AD-2CF30071E461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3D3-43AB-B2AD-2CF30071E461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3D3-43AB-B2AD-2CF30071E461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3D3-43AB-B2AD-2CF30071E461}"/>
              </c:ext>
            </c:extLst>
          </c:dPt>
          <c:cat>
            <c:strRef>
              <c:f>Sheet1!$A$2:$A$6</c:f>
              <c:strCache>
                <c:ptCount val="5"/>
                <c:pt idx="0">
                  <c:v>Living with Family</c:v>
                </c:pt>
                <c:pt idx="1">
                  <c:v>Own Home</c:v>
                </c:pt>
                <c:pt idx="2">
                  <c:v>Shared Living</c:v>
                </c:pt>
                <c:pt idx="3">
                  <c:v>Group Living</c:v>
                </c:pt>
                <c:pt idx="4">
                  <c:v>Unhoused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1312</c:v>
                </c:pt>
                <c:pt idx="1">
                  <c:v>539</c:v>
                </c:pt>
                <c:pt idx="2">
                  <c:v>1317</c:v>
                </c:pt>
                <c:pt idx="3">
                  <c:v>173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7E-41EB-B399-64859A348E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8AF0C5-2167-408B-855C-87E0E8BC28A9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ACA091C-5FD5-459A-A1CB-DF2F7A4E15A2}">
      <dgm:prSet/>
      <dgm:spPr/>
      <dgm:t>
        <a:bodyPr/>
        <a:lstStyle/>
        <a:p>
          <a:r>
            <a:rPr lang="en-US" dirty="0"/>
            <a:t>Create housing vouchers that are state-funded. </a:t>
          </a:r>
        </a:p>
        <a:p>
          <a:r>
            <a:rPr lang="en-US" dirty="0"/>
            <a:t>Costs $1-$2 million.</a:t>
          </a:r>
        </a:p>
      </dgm:t>
    </dgm:pt>
    <dgm:pt modelId="{B348BC5E-36FC-41D7-A51E-552E31260087}" type="parTrans" cxnId="{899DBB01-B820-4F2B-A6DB-CED9DBAD5DEF}">
      <dgm:prSet/>
      <dgm:spPr/>
      <dgm:t>
        <a:bodyPr/>
        <a:lstStyle/>
        <a:p>
          <a:endParaRPr lang="en-US"/>
        </a:p>
      </dgm:t>
    </dgm:pt>
    <dgm:pt modelId="{54A8AB97-67C3-4338-AEBB-D0179A9A463D}" type="sibTrans" cxnId="{899DBB01-B820-4F2B-A6DB-CED9DBAD5DEF}">
      <dgm:prSet phldrT="1" phldr="0"/>
      <dgm:spPr/>
      <dgm:t>
        <a:bodyPr/>
        <a:lstStyle/>
        <a:p>
          <a:endParaRPr lang="en-US"/>
        </a:p>
      </dgm:t>
    </dgm:pt>
    <dgm:pt modelId="{81AAACD1-FC78-4242-90D4-DEDB07EFA50D}">
      <dgm:prSet/>
      <dgm:spPr/>
      <dgm:t>
        <a:bodyPr/>
        <a:lstStyle/>
        <a:p>
          <a:r>
            <a:rPr lang="en-US" dirty="0"/>
            <a:t>Invest $10 million each year for 5 years.</a:t>
          </a:r>
        </a:p>
        <a:p>
          <a:r>
            <a:rPr lang="en-US" dirty="0"/>
            <a:t>Creates 50-60 units/year</a:t>
          </a:r>
        </a:p>
        <a:p>
          <a:r>
            <a:rPr lang="en-US" dirty="0"/>
            <a:t>Apply for federal money.</a:t>
          </a:r>
        </a:p>
      </dgm:t>
    </dgm:pt>
    <dgm:pt modelId="{DFFAAC02-BD56-49C5-A741-ECADA4081449}" type="parTrans" cxnId="{75E34E59-A62F-40A5-B788-A1AD8A92F0C0}">
      <dgm:prSet/>
      <dgm:spPr/>
      <dgm:t>
        <a:bodyPr/>
        <a:lstStyle/>
        <a:p>
          <a:endParaRPr lang="en-US"/>
        </a:p>
      </dgm:t>
    </dgm:pt>
    <dgm:pt modelId="{70355C53-FE7E-4264-995E-C868C29B862B}" type="sibTrans" cxnId="{75E34E59-A62F-40A5-B788-A1AD8A92F0C0}">
      <dgm:prSet phldrT="2" phldr="0"/>
      <dgm:spPr/>
      <dgm:t>
        <a:bodyPr/>
        <a:lstStyle/>
        <a:p>
          <a:endParaRPr lang="en-US"/>
        </a:p>
      </dgm:t>
    </dgm:pt>
    <dgm:pt modelId="{32D84BCC-C733-48D3-B957-16F83A84BEF5}">
      <dgm:prSet/>
      <dgm:spPr/>
      <dgm:t>
        <a:bodyPr/>
        <a:lstStyle/>
        <a:p>
          <a:r>
            <a:rPr lang="en-US" dirty="0"/>
            <a:t>Take advantage of existing federally funded housing vouchers.</a:t>
          </a:r>
        </a:p>
        <a:p>
          <a:r>
            <a:rPr lang="en-US" dirty="0"/>
            <a:t>Get on waiting lists.</a:t>
          </a:r>
        </a:p>
      </dgm:t>
    </dgm:pt>
    <dgm:pt modelId="{BC5DD377-F51B-4ACF-8279-4AC1B7F99B00}" type="parTrans" cxnId="{11B8E77A-C1DB-4D63-A9F3-11BEEE9E20E8}">
      <dgm:prSet/>
      <dgm:spPr/>
      <dgm:t>
        <a:bodyPr/>
        <a:lstStyle/>
        <a:p>
          <a:endParaRPr lang="en-US"/>
        </a:p>
      </dgm:t>
    </dgm:pt>
    <dgm:pt modelId="{5E1C1DEB-9A26-4359-B2AE-8C76B60B3934}" type="sibTrans" cxnId="{11B8E77A-C1DB-4D63-A9F3-11BEEE9E20E8}">
      <dgm:prSet phldrT="3" phldr="0"/>
      <dgm:spPr/>
      <dgm:t>
        <a:bodyPr/>
        <a:lstStyle/>
        <a:p>
          <a:endParaRPr lang="en-US" dirty="0"/>
        </a:p>
      </dgm:t>
    </dgm:pt>
    <dgm:pt modelId="{2488CFA4-561E-442A-A73B-0806B645503F}" type="pres">
      <dgm:prSet presAssocID="{748AF0C5-2167-408B-855C-87E0E8BC28A9}" presName="diagram" presStyleCnt="0">
        <dgm:presLayoutVars>
          <dgm:dir/>
          <dgm:resizeHandles val="exact"/>
        </dgm:presLayoutVars>
      </dgm:prSet>
      <dgm:spPr/>
    </dgm:pt>
    <dgm:pt modelId="{FC981E2D-17CE-4E52-BDDF-26490360CD8C}" type="pres">
      <dgm:prSet presAssocID="{81AAACD1-FC78-4242-90D4-DEDB07EFA50D}" presName="node" presStyleLbl="node1" presStyleIdx="0" presStyleCnt="3">
        <dgm:presLayoutVars>
          <dgm:bulletEnabled val="1"/>
        </dgm:presLayoutVars>
      </dgm:prSet>
      <dgm:spPr/>
    </dgm:pt>
    <dgm:pt modelId="{CA39C855-10EB-422F-BC66-D6466453B7B1}" type="pres">
      <dgm:prSet presAssocID="{70355C53-FE7E-4264-995E-C868C29B862B}" presName="sibTrans" presStyleCnt="0"/>
      <dgm:spPr/>
    </dgm:pt>
    <dgm:pt modelId="{8FA60245-8549-466C-8946-0A446756C8DD}" type="pres">
      <dgm:prSet presAssocID="{AACA091C-5FD5-459A-A1CB-DF2F7A4E15A2}" presName="node" presStyleLbl="node1" presStyleIdx="1" presStyleCnt="3">
        <dgm:presLayoutVars>
          <dgm:bulletEnabled val="1"/>
        </dgm:presLayoutVars>
      </dgm:prSet>
      <dgm:spPr/>
    </dgm:pt>
    <dgm:pt modelId="{229D7C89-7EBE-4003-A6A0-DC1C61C5DEA3}" type="pres">
      <dgm:prSet presAssocID="{54A8AB97-67C3-4338-AEBB-D0179A9A463D}" presName="sibTrans" presStyleCnt="0"/>
      <dgm:spPr/>
    </dgm:pt>
    <dgm:pt modelId="{80FDE86C-D4DF-4ED7-8742-3F6B56343FAB}" type="pres">
      <dgm:prSet presAssocID="{32D84BCC-C733-48D3-B957-16F83A84BEF5}" presName="node" presStyleLbl="node1" presStyleIdx="2" presStyleCnt="3">
        <dgm:presLayoutVars>
          <dgm:bulletEnabled val="1"/>
        </dgm:presLayoutVars>
      </dgm:prSet>
      <dgm:spPr/>
    </dgm:pt>
  </dgm:ptLst>
  <dgm:cxnLst>
    <dgm:cxn modelId="{899DBB01-B820-4F2B-A6DB-CED9DBAD5DEF}" srcId="{748AF0C5-2167-408B-855C-87E0E8BC28A9}" destId="{AACA091C-5FD5-459A-A1CB-DF2F7A4E15A2}" srcOrd="1" destOrd="0" parTransId="{B348BC5E-36FC-41D7-A51E-552E31260087}" sibTransId="{54A8AB97-67C3-4338-AEBB-D0179A9A463D}"/>
    <dgm:cxn modelId="{8D36C11E-4F35-4711-B694-67415B24023A}" type="presOf" srcId="{748AF0C5-2167-408B-855C-87E0E8BC28A9}" destId="{2488CFA4-561E-442A-A73B-0806B645503F}" srcOrd="0" destOrd="0" presId="urn:microsoft.com/office/officeart/2005/8/layout/default"/>
    <dgm:cxn modelId="{04AF2B74-2C67-46F3-8250-6B128339E783}" type="presOf" srcId="{AACA091C-5FD5-459A-A1CB-DF2F7A4E15A2}" destId="{8FA60245-8549-466C-8946-0A446756C8DD}" srcOrd="0" destOrd="0" presId="urn:microsoft.com/office/officeart/2005/8/layout/default"/>
    <dgm:cxn modelId="{F02D8978-888D-4FB6-B8FA-11F886012983}" type="presOf" srcId="{32D84BCC-C733-48D3-B957-16F83A84BEF5}" destId="{80FDE86C-D4DF-4ED7-8742-3F6B56343FAB}" srcOrd="0" destOrd="0" presId="urn:microsoft.com/office/officeart/2005/8/layout/default"/>
    <dgm:cxn modelId="{75E34E59-A62F-40A5-B788-A1AD8A92F0C0}" srcId="{748AF0C5-2167-408B-855C-87E0E8BC28A9}" destId="{81AAACD1-FC78-4242-90D4-DEDB07EFA50D}" srcOrd="0" destOrd="0" parTransId="{DFFAAC02-BD56-49C5-A741-ECADA4081449}" sibTransId="{70355C53-FE7E-4264-995E-C868C29B862B}"/>
    <dgm:cxn modelId="{11B8E77A-C1DB-4D63-A9F3-11BEEE9E20E8}" srcId="{748AF0C5-2167-408B-855C-87E0E8BC28A9}" destId="{32D84BCC-C733-48D3-B957-16F83A84BEF5}" srcOrd="2" destOrd="0" parTransId="{BC5DD377-F51B-4ACF-8279-4AC1B7F99B00}" sibTransId="{5E1C1DEB-9A26-4359-B2AE-8C76B60B3934}"/>
    <dgm:cxn modelId="{DECF6780-3B02-4E21-98EA-DBA85D4257FA}" type="presOf" srcId="{81AAACD1-FC78-4242-90D4-DEDB07EFA50D}" destId="{FC981E2D-17CE-4E52-BDDF-26490360CD8C}" srcOrd="0" destOrd="0" presId="urn:microsoft.com/office/officeart/2005/8/layout/default"/>
    <dgm:cxn modelId="{BD47ED7A-30BB-417E-BBF0-218E048958AE}" type="presParOf" srcId="{2488CFA4-561E-442A-A73B-0806B645503F}" destId="{FC981E2D-17CE-4E52-BDDF-26490360CD8C}" srcOrd="0" destOrd="0" presId="urn:microsoft.com/office/officeart/2005/8/layout/default"/>
    <dgm:cxn modelId="{2DE97F2E-DFC8-4A24-8CFF-5DB3A1DAE34D}" type="presParOf" srcId="{2488CFA4-561E-442A-A73B-0806B645503F}" destId="{CA39C855-10EB-422F-BC66-D6466453B7B1}" srcOrd="1" destOrd="0" presId="urn:microsoft.com/office/officeart/2005/8/layout/default"/>
    <dgm:cxn modelId="{C1DE6866-0F89-455F-8602-E31EF2039F05}" type="presParOf" srcId="{2488CFA4-561E-442A-A73B-0806B645503F}" destId="{8FA60245-8549-466C-8946-0A446756C8DD}" srcOrd="2" destOrd="0" presId="urn:microsoft.com/office/officeart/2005/8/layout/default"/>
    <dgm:cxn modelId="{2D29610A-39F5-4199-8288-D9ED116A2D91}" type="presParOf" srcId="{2488CFA4-561E-442A-A73B-0806B645503F}" destId="{229D7C89-7EBE-4003-A6A0-DC1C61C5DEA3}" srcOrd="3" destOrd="0" presId="urn:microsoft.com/office/officeart/2005/8/layout/default"/>
    <dgm:cxn modelId="{A490B94A-4CCD-46E0-87AF-92BB2AAE290B}" type="presParOf" srcId="{2488CFA4-561E-442A-A73B-0806B645503F}" destId="{80FDE86C-D4DF-4ED7-8742-3F6B56343FAB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EB895E-6980-493F-876E-5E9D577FC014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94FDAB7-AB72-4062-A407-0BEAB7CAFAC2}">
      <dgm:prSet custT="1"/>
      <dgm:spPr/>
      <dgm:t>
        <a:bodyPr/>
        <a:lstStyle/>
        <a:p>
          <a:r>
            <a:rPr lang="en-US" sz="3600" dirty="0"/>
            <a:t>Advisory Committee</a:t>
          </a:r>
        </a:p>
        <a:p>
          <a:r>
            <a:rPr lang="en-US" sz="2400" dirty="0"/>
            <a:t>*  Time limited.</a:t>
          </a:r>
        </a:p>
        <a:p>
          <a:r>
            <a:rPr lang="en-US" sz="2400" dirty="0"/>
            <a:t>*  Annual report to the legislature.</a:t>
          </a:r>
        </a:p>
      </dgm:t>
    </dgm:pt>
    <dgm:pt modelId="{4EE3C2BB-BEBC-4289-8366-120C4652AEF5}" type="parTrans" cxnId="{D236694D-1E2E-4EBD-990B-A7D171A868F7}">
      <dgm:prSet/>
      <dgm:spPr/>
      <dgm:t>
        <a:bodyPr/>
        <a:lstStyle/>
        <a:p>
          <a:endParaRPr lang="en-US"/>
        </a:p>
      </dgm:t>
    </dgm:pt>
    <dgm:pt modelId="{A0CDEFF5-6CD8-48D1-AF53-87EB8EA8A7E9}" type="sibTrans" cxnId="{D236694D-1E2E-4EBD-990B-A7D171A868F7}">
      <dgm:prSet/>
      <dgm:spPr/>
      <dgm:t>
        <a:bodyPr/>
        <a:lstStyle/>
        <a:p>
          <a:endParaRPr lang="en-US"/>
        </a:p>
      </dgm:t>
    </dgm:pt>
    <dgm:pt modelId="{88A1EDDC-56CB-4D5D-B22A-9FEF4536EA06}">
      <dgm:prSet custT="1"/>
      <dgm:spPr/>
      <dgm:t>
        <a:bodyPr/>
        <a:lstStyle/>
        <a:p>
          <a:r>
            <a:rPr lang="en-US" sz="3600" dirty="0"/>
            <a:t>AHS and DAIL Staff</a:t>
          </a:r>
        </a:p>
      </dgm:t>
    </dgm:pt>
    <dgm:pt modelId="{621C6083-48D0-42E8-91A9-67F82879FB02}" type="parTrans" cxnId="{6598C71C-84C3-45CB-856A-E7F8ACC9048A}">
      <dgm:prSet/>
      <dgm:spPr/>
      <dgm:t>
        <a:bodyPr/>
        <a:lstStyle/>
        <a:p>
          <a:endParaRPr lang="en-US"/>
        </a:p>
      </dgm:t>
    </dgm:pt>
    <dgm:pt modelId="{04608934-2DCB-48B3-B85B-262D4F5A7306}" type="sibTrans" cxnId="{6598C71C-84C3-45CB-856A-E7F8ACC9048A}">
      <dgm:prSet/>
      <dgm:spPr/>
      <dgm:t>
        <a:bodyPr/>
        <a:lstStyle/>
        <a:p>
          <a:endParaRPr lang="en-US"/>
        </a:p>
      </dgm:t>
    </dgm:pt>
    <dgm:pt modelId="{081FEB4B-A708-46FE-924F-AFF41A328C4C}">
      <dgm:prSet custT="1"/>
      <dgm:spPr/>
      <dgm:t>
        <a:bodyPr/>
        <a:lstStyle/>
        <a:p>
          <a:r>
            <a:rPr lang="en-US" sz="3600" dirty="0"/>
            <a:t>Housing Navigator at Land Access and Opportunity Board</a:t>
          </a:r>
        </a:p>
      </dgm:t>
    </dgm:pt>
    <dgm:pt modelId="{0EE7CF4E-8D5C-495E-9CC9-1B44D07CC9C3}" type="parTrans" cxnId="{9330C200-5C55-4745-90B5-93FB23EE23A2}">
      <dgm:prSet/>
      <dgm:spPr/>
      <dgm:t>
        <a:bodyPr/>
        <a:lstStyle/>
        <a:p>
          <a:endParaRPr lang="en-US"/>
        </a:p>
      </dgm:t>
    </dgm:pt>
    <dgm:pt modelId="{E668C43D-889D-4C77-938C-27C4138BCD8B}" type="sibTrans" cxnId="{9330C200-5C55-4745-90B5-93FB23EE23A2}">
      <dgm:prSet/>
      <dgm:spPr/>
      <dgm:t>
        <a:bodyPr/>
        <a:lstStyle/>
        <a:p>
          <a:endParaRPr lang="en-US"/>
        </a:p>
      </dgm:t>
    </dgm:pt>
    <dgm:pt modelId="{18B927CA-24E3-4DAD-8170-44CC8D9D9744}" type="pres">
      <dgm:prSet presAssocID="{CCEB895E-6980-493F-876E-5E9D577FC014}" presName="vert0" presStyleCnt="0">
        <dgm:presLayoutVars>
          <dgm:dir/>
          <dgm:animOne val="branch"/>
          <dgm:animLvl val="lvl"/>
        </dgm:presLayoutVars>
      </dgm:prSet>
      <dgm:spPr/>
    </dgm:pt>
    <dgm:pt modelId="{0A167F02-FFBD-4B14-803B-E345E11F5980}" type="pres">
      <dgm:prSet presAssocID="{494FDAB7-AB72-4062-A407-0BEAB7CAFAC2}" presName="thickLine" presStyleLbl="alignNode1" presStyleIdx="0" presStyleCnt="3"/>
      <dgm:spPr/>
    </dgm:pt>
    <dgm:pt modelId="{9D399368-D820-45D3-AD35-E868F4A2E9A1}" type="pres">
      <dgm:prSet presAssocID="{494FDAB7-AB72-4062-A407-0BEAB7CAFAC2}" presName="horz1" presStyleCnt="0"/>
      <dgm:spPr/>
    </dgm:pt>
    <dgm:pt modelId="{30A3CAE6-8990-4069-BAF7-472B59F0ADA6}" type="pres">
      <dgm:prSet presAssocID="{494FDAB7-AB72-4062-A407-0BEAB7CAFAC2}" presName="tx1" presStyleLbl="revTx" presStyleIdx="0" presStyleCnt="3"/>
      <dgm:spPr/>
    </dgm:pt>
    <dgm:pt modelId="{FCE4E21F-B498-4438-B806-FDDB6BBBCE0A}" type="pres">
      <dgm:prSet presAssocID="{494FDAB7-AB72-4062-A407-0BEAB7CAFAC2}" presName="vert1" presStyleCnt="0"/>
      <dgm:spPr/>
    </dgm:pt>
    <dgm:pt modelId="{F4A4597F-1F14-4CEC-8177-CE657FC6FB7F}" type="pres">
      <dgm:prSet presAssocID="{88A1EDDC-56CB-4D5D-B22A-9FEF4536EA06}" presName="thickLine" presStyleLbl="alignNode1" presStyleIdx="1" presStyleCnt="3"/>
      <dgm:spPr/>
    </dgm:pt>
    <dgm:pt modelId="{D209A29D-88F3-4C29-91A3-C0A10021B6C2}" type="pres">
      <dgm:prSet presAssocID="{88A1EDDC-56CB-4D5D-B22A-9FEF4536EA06}" presName="horz1" presStyleCnt="0"/>
      <dgm:spPr/>
    </dgm:pt>
    <dgm:pt modelId="{38EEF351-0543-4B8F-8E06-05E95B8C4CA7}" type="pres">
      <dgm:prSet presAssocID="{88A1EDDC-56CB-4D5D-B22A-9FEF4536EA06}" presName="tx1" presStyleLbl="revTx" presStyleIdx="1" presStyleCnt="3"/>
      <dgm:spPr/>
    </dgm:pt>
    <dgm:pt modelId="{25427F43-1342-46BB-A97D-40C9C1ECC69B}" type="pres">
      <dgm:prSet presAssocID="{88A1EDDC-56CB-4D5D-B22A-9FEF4536EA06}" presName="vert1" presStyleCnt="0"/>
      <dgm:spPr/>
    </dgm:pt>
    <dgm:pt modelId="{67DDEBB5-3502-4CEF-B2D5-3CBD892FB5EF}" type="pres">
      <dgm:prSet presAssocID="{081FEB4B-A708-46FE-924F-AFF41A328C4C}" presName="thickLine" presStyleLbl="alignNode1" presStyleIdx="2" presStyleCnt="3"/>
      <dgm:spPr/>
    </dgm:pt>
    <dgm:pt modelId="{64ADF2E0-1797-43FD-92E8-3690ED3FC352}" type="pres">
      <dgm:prSet presAssocID="{081FEB4B-A708-46FE-924F-AFF41A328C4C}" presName="horz1" presStyleCnt="0"/>
      <dgm:spPr/>
    </dgm:pt>
    <dgm:pt modelId="{827FDE57-1676-440F-B729-172998A6DAB3}" type="pres">
      <dgm:prSet presAssocID="{081FEB4B-A708-46FE-924F-AFF41A328C4C}" presName="tx1" presStyleLbl="revTx" presStyleIdx="2" presStyleCnt="3"/>
      <dgm:spPr/>
    </dgm:pt>
    <dgm:pt modelId="{F1431E44-32E5-4644-A2CC-D96B2C8D0147}" type="pres">
      <dgm:prSet presAssocID="{081FEB4B-A708-46FE-924F-AFF41A328C4C}" presName="vert1" presStyleCnt="0"/>
      <dgm:spPr/>
    </dgm:pt>
  </dgm:ptLst>
  <dgm:cxnLst>
    <dgm:cxn modelId="{9330C200-5C55-4745-90B5-93FB23EE23A2}" srcId="{CCEB895E-6980-493F-876E-5E9D577FC014}" destId="{081FEB4B-A708-46FE-924F-AFF41A328C4C}" srcOrd="2" destOrd="0" parTransId="{0EE7CF4E-8D5C-495E-9CC9-1B44D07CC9C3}" sibTransId="{E668C43D-889D-4C77-938C-27C4138BCD8B}"/>
    <dgm:cxn modelId="{30B2F20F-408D-4763-8C54-0876F0AF5D2B}" type="presOf" srcId="{CCEB895E-6980-493F-876E-5E9D577FC014}" destId="{18B927CA-24E3-4DAD-8170-44CC8D9D9744}" srcOrd="0" destOrd="0" presId="urn:microsoft.com/office/officeart/2008/layout/LinedList"/>
    <dgm:cxn modelId="{6598C71C-84C3-45CB-856A-E7F8ACC9048A}" srcId="{CCEB895E-6980-493F-876E-5E9D577FC014}" destId="{88A1EDDC-56CB-4D5D-B22A-9FEF4536EA06}" srcOrd="1" destOrd="0" parTransId="{621C6083-48D0-42E8-91A9-67F82879FB02}" sibTransId="{04608934-2DCB-48B3-B85B-262D4F5A7306}"/>
    <dgm:cxn modelId="{548A3B3A-3C80-4067-A87C-A4E8CF9526C0}" type="presOf" srcId="{081FEB4B-A708-46FE-924F-AFF41A328C4C}" destId="{827FDE57-1676-440F-B729-172998A6DAB3}" srcOrd="0" destOrd="0" presId="urn:microsoft.com/office/officeart/2008/layout/LinedList"/>
    <dgm:cxn modelId="{9B5B7569-6AB3-460A-9EC1-762D16D1B368}" type="presOf" srcId="{88A1EDDC-56CB-4D5D-B22A-9FEF4536EA06}" destId="{38EEF351-0543-4B8F-8E06-05E95B8C4CA7}" srcOrd="0" destOrd="0" presId="urn:microsoft.com/office/officeart/2008/layout/LinedList"/>
    <dgm:cxn modelId="{9114A349-1449-4D72-B3A1-B5E292A98391}" type="presOf" srcId="{494FDAB7-AB72-4062-A407-0BEAB7CAFAC2}" destId="{30A3CAE6-8990-4069-BAF7-472B59F0ADA6}" srcOrd="0" destOrd="0" presId="urn:microsoft.com/office/officeart/2008/layout/LinedList"/>
    <dgm:cxn modelId="{D236694D-1E2E-4EBD-990B-A7D171A868F7}" srcId="{CCEB895E-6980-493F-876E-5E9D577FC014}" destId="{494FDAB7-AB72-4062-A407-0BEAB7CAFAC2}" srcOrd="0" destOrd="0" parTransId="{4EE3C2BB-BEBC-4289-8366-120C4652AEF5}" sibTransId="{A0CDEFF5-6CD8-48D1-AF53-87EB8EA8A7E9}"/>
    <dgm:cxn modelId="{BA1D83BB-29A0-4CB5-83EC-86C657D233E7}" type="presParOf" srcId="{18B927CA-24E3-4DAD-8170-44CC8D9D9744}" destId="{0A167F02-FFBD-4B14-803B-E345E11F5980}" srcOrd="0" destOrd="0" presId="urn:microsoft.com/office/officeart/2008/layout/LinedList"/>
    <dgm:cxn modelId="{D913CD0C-CD91-462D-927F-4E88C908F1E0}" type="presParOf" srcId="{18B927CA-24E3-4DAD-8170-44CC8D9D9744}" destId="{9D399368-D820-45D3-AD35-E868F4A2E9A1}" srcOrd="1" destOrd="0" presId="urn:microsoft.com/office/officeart/2008/layout/LinedList"/>
    <dgm:cxn modelId="{8801A96B-9F3A-4EDD-A80E-9590B77CA459}" type="presParOf" srcId="{9D399368-D820-45D3-AD35-E868F4A2E9A1}" destId="{30A3CAE6-8990-4069-BAF7-472B59F0ADA6}" srcOrd="0" destOrd="0" presId="urn:microsoft.com/office/officeart/2008/layout/LinedList"/>
    <dgm:cxn modelId="{33820859-47B4-4483-9986-EDC56135A62B}" type="presParOf" srcId="{9D399368-D820-45D3-AD35-E868F4A2E9A1}" destId="{FCE4E21F-B498-4438-B806-FDDB6BBBCE0A}" srcOrd="1" destOrd="0" presId="urn:microsoft.com/office/officeart/2008/layout/LinedList"/>
    <dgm:cxn modelId="{ADCA60E6-760A-453A-B0A6-E470F2D3D22D}" type="presParOf" srcId="{18B927CA-24E3-4DAD-8170-44CC8D9D9744}" destId="{F4A4597F-1F14-4CEC-8177-CE657FC6FB7F}" srcOrd="2" destOrd="0" presId="urn:microsoft.com/office/officeart/2008/layout/LinedList"/>
    <dgm:cxn modelId="{D65CFC71-6841-41C7-A8D8-E9C6865B66C2}" type="presParOf" srcId="{18B927CA-24E3-4DAD-8170-44CC8D9D9744}" destId="{D209A29D-88F3-4C29-91A3-C0A10021B6C2}" srcOrd="3" destOrd="0" presId="urn:microsoft.com/office/officeart/2008/layout/LinedList"/>
    <dgm:cxn modelId="{ECEDF702-53BC-409C-9E63-C475D8AC2F74}" type="presParOf" srcId="{D209A29D-88F3-4C29-91A3-C0A10021B6C2}" destId="{38EEF351-0543-4B8F-8E06-05E95B8C4CA7}" srcOrd="0" destOrd="0" presId="urn:microsoft.com/office/officeart/2008/layout/LinedList"/>
    <dgm:cxn modelId="{99214057-A24E-4227-96D4-72487CE551C5}" type="presParOf" srcId="{D209A29D-88F3-4C29-91A3-C0A10021B6C2}" destId="{25427F43-1342-46BB-A97D-40C9C1ECC69B}" srcOrd="1" destOrd="0" presId="urn:microsoft.com/office/officeart/2008/layout/LinedList"/>
    <dgm:cxn modelId="{B25A57FC-FBEF-471D-B0CF-EE6087800267}" type="presParOf" srcId="{18B927CA-24E3-4DAD-8170-44CC8D9D9744}" destId="{67DDEBB5-3502-4CEF-B2D5-3CBD892FB5EF}" srcOrd="4" destOrd="0" presId="urn:microsoft.com/office/officeart/2008/layout/LinedList"/>
    <dgm:cxn modelId="{A2543579-1865-41E5-8B3C-6F9A811D2C24}" type="presParOf" srcId="{18B927CA-24E3-4DAD-8170-44CC8D9D9744}" destId="{64ADF2E0-1797-43FD-92E8-3690ED3FC352}" srcOrd="5" destOrd="0" presId="urn:microsoft.com/office/officeart/2008/layout/LinedList"/>
    <dgm:cxn modelId="{3A95B3AC-8F9B-4395-B3AC-133A3A6C48BF}" type="presParOf" srcId="{64ADF2E0-1797-43FD-92E8-3690ED3FC352}" destId="{827FDE57-1676-440F-B729-172998A6DAB3}" srcOrd="0" destOrd="0" presId="urn:microsoft.com/office/officeart/2008/layout/LinedList"/>
    <dgm:cxn modelId="{A2670E14-EEDA-4189-A251-D0E5FBEE664C}" type="presParOf" srcId="{64ADF2E0-1797-43FD-92E8-3690ED3FC352}" destId="{F1431E44-32E5-4644-A2CC-D96B2C8D014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22DC60-F8C2-4D09-A00F-BC00FC56BB29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5450B5-A8E9-4249-9DCC-1609A7847055}">
      <dgm:prSet/>
      <dgm:spPr/>
      <dgm:t>
        <a:bodyPr/>
        <a:lstStyle/>
        <a:p>
          <a:r>
            <a:rPr lang="en-US" dirty="0"/>
            <a:t>Workforce</a:t>
          </a:r>
        </a:p>
      </dgm:t>
    </dgm:pt>
    <dgm:pt modelId="{1A41BC93-8815-4930-AD18-198D7CC50611}" type="parTrans" cxnId="{E0C8E1EC-C0C6-4974-A300-AA0BC08F4A7A}">
      <dgm:prSet/>
      <dgm:spPr/>
      <dgm:t>
        <a:bodyPr/>
        <a:lstStyle/>
        <a:p>
          <a:endParaRPr lang="en-US"/>
        </a:p>
      </dgm:t>
    </dgm:pt>
    <dgm:pt modelId="{2555156F-57A6-4E90-8B37-3ABD3F9ADD55}" type="sibTrans" cxnId="{E0C8E1EC-C0C6-4974-A300-AA0BC08F4A7A}">
      <dgm:prSet/>
      <dgm:spPr/>
      <dgm:t>
        <a:bodyPr/>
        <a:lstStyle/>
        <a:p>
          <a:endParaRPr lang="en-US"/>
        </a:p>
      </dgm:t>
    </dgm:pt>
    <dgm:pt modelId="{996F41A0-D405-4CDF-A4AF-1569B0D28346}">
      <dgm:prSet/>
      <dgm:spPr/>
      <dgm:t>
        <a:bodyPr/>
        <a:lstStyle/>
        <a:p>
          <a:r>
            <a:rPr lang="en-US" dirty="0"/>
            <a:t>Continue and expand initiatives aimed at increasing the number of well-trained direct support and residential services staff.</a:t>
          </a:r>
        </a:p>
      </dgm:t>
    </dgm:pt>
    <dgm:pt modelId="{2A2284E6-3F02-4437-8FAA-442B3139A260}" type="parTrans" cxnId="{E71DFAFE-403E-49E1-80AA-5929F03FF956}">
      <dgm:prSet/>
      <dgm:spPr/>
      <dgm:t>
        <a:bodyPr/>
        <a:lstStyle/>
        <a:p>
          <a:endParaRPr lang="en-US"/>
        </a:p>
      </dgm:t>
    </dgm:pt>
    <dgm:pt modelId="{B8FB3768-8863-41B4-B050-8919C41C380D}" type="sibTrans" cxnId="{E71DFAFE-403E-49E1-80AA-5929F03FF956}">
      <dgm:prSet/>
      <dgm:spPr/>
      <dgm:t>
        <a:bodyPr/>
        <a:lstStyle/>
        <a:p>
          <a:endParaRPr lang="en-US"/>
        </a:p>
      </dgm:t>
    </dgm:pt>
    <dgm:pt modelId="{3C3FCB6D-5B37-47B7-9CA1-84392FE38BEC}">
      <dgm:prSet/>
      <dgm:spPr/>
      <dgm:t>
        <a:bodyPr/>
        <a:lstStyle/>
        <a:p>
          <a:r>
            <a:rPr lang="en-US" dirty="0"/>
            <a:t>Ableism</a:t>
          </a:r>
        </a:p>
      </dgm:t>
    </dgm:pt>
    <dgm:pt modelId="{6FCE3EF8-1A75-45B8-A8CF-24837D93C93F}" type="parTrans" cxnId="{9C92644E-2560-4283-9C8A-21B8A3CAE487}">
      <dgm:prSet/>
      <dgm:spPr/>
      <dgm:t>
        <a:bodyPr/>
        <a:lstStyle/>
        <a:p>
          <a:endParaRPr lang="en-US"/>
        </a:p>
      </dgm:t>
    </dgm:pt>
    <dgm:pt modelId="{081C74B1-545C-487C-8665-28691F23163C}" type="sibTrans" cxnId="{9C92644E-2560-4283-9C8A-21B8A3CAE487}">
      <dgm:prSet/>
      <dgm:spPr/>
      <dgm:t>
        <a:bodyPr/>
        <a:lstStyle/>
        <a:p>
          <a:endParaRPr lang="en-US"/>
        </a:p>
      </dgm:t>
    </dgm:pt>
    <dgm:pt modelId="{712E95DA-2753-457C-AF47-3BD81B705B82}">
      <dgm:prSet/>
      <dgm:spPr/>
      <dgm:t>
        <a:bodyPr/>
        <a:lstStyle/>
        <a:p>
          <a:r>
            <a:rPr lang="en-US" dirty="0"/>
            <a:t>Educate widely about self-advocacy, the dignity of risk, disability rights, and the value of community inclusion.</a:t>
          </a:r>
        </a:p>
      </dgm:t>
    </dgm:pt>
    <dgm:pt modelId="{93E7A0A5-49AD-4B8B-AEEB-A833B3BBC9A7}" type="parTrans" cxnId="{93FA8F7D-E08C-4587-A9B1-DFF50A00B7F6}">
      <dgm:prSet/>
      <dgm:spPr/>
      <dgm:t>
        <a:bodyPr/>
        <a:lstStyle/>
        <a:p>
          <a:endParaRPr lang="en-US"/>
        </a:p>
      </dgm:t>
    </dgm:pt>
    <dgm:pt modelId="{4491DDC1-B53C-4A9A-A1FE-1343544B3404}" type="sibTrans" cxnId="{93FA8F7D-E08C-4587-A9B1-DFF50A00B7F6}">
      <dgm:prSet/>
      <dgm:spPr/>
      <dgm:t>
        <a:bodyPr/>
        <a:lstStyle/>
        <a:p>
          <a:endParaRPr lang="en-US"/>
        </a:p>
      </dgm:t>
    </dgm:pt>
    <dgm:pt modelId="{8354AEDF-0AF5-4E20-9D81-CD7F9AA0BB11}">
      <dgm:prSet/>
      <dgm:spPr/>
      <dgm:t>
        <a:bodyPr/>
        <a:lstStyle/>
        <a:p>
          <a:r>
            <a:rPr lang="en-US" dirty="0"/>
            <a:t>Quality Assurance</a:t>
          </a:r>
        </a:p>
      </dgm:t>
    </dgm:pt>
    <dgm:pt modelId="{DDFBD5CA-1611-46B6-AF16-3EF18C736AEF}" type="parTrans" cxnId="{45E6EC1C-CF84-460C-BA3B-DED7B25D2013}">
      <dgm:prSet/>
      <dgm:spPr/>
      <dgm:t>
        <a:bodyPr/>
        <a:lstStyle/>
        <a:p>
          <a:endParaRPr lang="en-US"/>
        </a:p>
      </dgm:t>
    </dgm:pt>
    <dgm:pt modelId="{065DBD73-DCAB-4210-A5AC-9244EEB6AA1E}" type="sibTrans" cxnId="{45E6EC1C-CF84-460C-BA3B-DED7B25D2013}">
      <dgm:prSet/>
      <dgm:spPr/>
      <dgm:t>
        <a:bodyPr/>
        <a:lstStyle/>
        <a:p>
          <a:endParaRPr lang="en-US"/>
        </a:p>
      </dgm:t>
    </dgm:pt>
    <dgm:pt modelId="{F8DABFBE-9329-4C25-85A2-56B15B4AA68E}">
      <dgm:prSet/>
      <dgm:spPr/>
      <dgm:t>
        <a:bodyPr/>
        <a:lstStyle/>
        <a:p>
          <a:r>
            <a:rPr lang="en-US" dirty="0"/>
            <a:t>Continue to build DDSD’s capacity for quality monitoring.  Share the results of these activities transparently with state leaders, self-advocates, and family members.</a:t>
          </a:r>
        </a:p>
      </dgm:t>
    </dgm:pt>
    <dgm:pt modelId="{FD72B67D-41B4-4950-8D54-09A92A2CFAB7}" type="parTrans" cxnId="{5930E917-1E4D-4FD9-8326-A4BF263A7E05}">
      <dgm:prSet/>
      <dgm:spPr/>
      <dgm:t>
        <a:bodyPr/>
        <a:lstStyle/>
        <a:p>
          <a:endParaRPr lang="en-US"/>
        </a:p>
      </dgm:t>
    </dgm:pt>
    <dgm:pt modelId="{BD33E6A7-C819-442D-BA6E-E4CD03101164}" type="sibTrans" cxnId="{5930E917-1E4D-4FD9-8326-A4BF263A7E05}">
      <dgm:prSet/>
      <dgm:spPr/>
      <dgm:t>
        <a:bodyPr/>
        <a:lstStyle/>
        <a:p>
          <a:endParaRPr lang="en-US"/>
        </a:p>
      </dgm:t>
    </dgm:pt>
    <dgm:pt modelId="{6CFC8775-68F3-42C7-BFD8-D94C88CF2E03}" type="pres">
      <dgm:prSet presAssocID="{1522DC60-F8C2-4D09-A00F-BC00FC56BB29}" presName="Name0" presStyleCnt="0">
        <dgm:presLayoutVars>
          <dgm:dir/>
          <dgm:animLvl val="lvl"/>
          <dgm:resizeHandles val="exact"/>
        </dgm:presLayoutVars>
      </dgm:prSet>
      <dgm:spPr/>
    </dgm:pt>
    <dgm:pt modelId="{A03C0C74-E378-4400-99FC-6E25F91712B5}" type="pres">
      <dgm:prSet presAssocID="{385450B5-A8E9-4249-9DCC-1609A7847055}" presName="linNode" presStyleCnt="0"/>
      <dgm:spPr/>
    </dgm:pt>
    <dgm:pt modelId="{69E469C8-8CAA-4EAC-80DC-267DF70B1D60}" type="pres">
      <dgm:prSet presAssocID="{385450B5-A8E9-4249-9DCC-1609A7847055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5A2928C7-D172-46F6-9998-925A04356D64}" type="pres">
      <dgm:prSet presAssocID="{385450B5-A8E9-4249-9DCC-1609A7847055}" presName="descendantText" presStyleLbl="alignAccFollowNode1" presStyleIdx="0" presStyleCnt="3">
        <dgm:presLayoutVars>
          <dgm:bulletEnabled val="1"/>
        </dgm:presLayoutVars>
      </dgm:prSet>
      <dgm:spPr/>
    </dgm:pt>
    <dgm:pt modelId="{10244FF5-7D19-4B54-9B90-CA3D192619FF}" type="pres">
      <dgm:prSet presAssocID="{2555156F-57A6-4E90-8B37-3ABD3F9ADD55}" presName="sp" presStyleCnt="0"/>
      <dgm:spPr/>
    </dgm:pt>
    <dgm:pt modelId="{D89B8691-4622-4A93-A640-4026588923BC}" type="pres">
      <dgm:prSet presAssocID="{3C3FCB6D-5B37-47B7-9CA1-84392FE38BEC}" presName="linNode" presStyleCnt="0"/>
      <dgm:spPr/>
    </dgm:pt>
    <dgm:pt modelId="{302B99E3-5037-47F4-B3A7-E433978206F0}" type="pres">
      <dgm:prSet presAssocID="{3C3FCB6D-5B37-47B7-9CA1-84392FE38BEC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D67CE5B3-C751-4E7B-A750-79A706BD79EE}" type="pres">
      <dgm:prSet presAssocID="{3C3FCB6D-5B37-47B7-9CA1-84392FE38BEC}" presName="descendantText" presStyleLbl="alignAccFollowNode1" presStyleIdx="1" presStyleCnt="3">
        <dgm:presLayoutVars>
          <dgm:bulletEnabled val="1"/>
        </dgm:presLayoutVars>
      </dgm:prSet>
      <dgm:spPr/>
    </dgm:pt>
    <dgm:pt modelId="{3B392226-F075-452B-AA78-6C8A9491EB42}" type="pres">
      <dgm:prSet presAssocID="{081C74B1-545C-487C-8665-28691F23163C}" presName="sp" presStyleCnt="0"/>
      <dgm:spPr/>
    </dgm:pt>
    <dgm:pt modelId="{B97566F2-8C69-482E-A904-CC05458B5620}" type="pres">
      <dgm:prSet presAssocID="{8354AEDF-0AF5-4E20-9D81-CD7F9AA0BB11}" presName="linNode" presStyleCnt="0"/>
      <dgm:spPr/>
    </dgm:pt>
    <dgm:pt modelId="{29BFBEAA-B05F-46A6-8F8E-2C5A91BDB923}" type="pres">
      <dgm:prSet presAssocID="{8354AEDF-0AF5-4E20-9D81-CD7F9AA0BB11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BC3A19FC-3C50-4DF4-8FBC-E9983BBE9ADE}" type="pres">
      <dgm:prSet presAssocID="{8354AEDF-0AF5-4E20-9D81-CD7F9AA0BB11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6E32F003-E6A4-4F35-B7FE-42AD888E8BD3}" type="presOf" srcId="{385450B5-A8E9-4249-9DCC-1609A7847055}" destId="{69E469C8-8CAA-4EAC-80DC-267DF70B1D60}" srcOrd="0" destOrd="0" presId="urn:microsoft.com/office/officeart/2005/8/layout/vList5"/>
    <dgm:cxn modelId="{A99C7912-48B8-406A-B4C0-F94B6A3BF4C3}" type="presOf" srcId="{996F41A0-D405-4CDF-A4AF-1569B0D28346}" destId="{5A2928C7-D172-46F6-9998-925A04356D64}" srcOrd="0" destOrd="0" presId="urn:microsoft.com/office/officeart/2005/8/layout/vList5"/>
    <dgm:cxn modelId="{5930E917-1E4D-4FD9-8326-A4BF263A7E05}" srcId="{8354AEDF-0AF5-4E20-9D81-CD7F9AA0BB11}" destId="{F8DABFBE-9329-4C25-85A2-56B15B4AA68E}" srcOrd="0" destOrd="0" parTransId="{FD72B67D-41B4-4950-8D54-09A92A2CFAB7}" sibTransId="{BD33E6A7-C819-442D-BA6E-E4CD03101164}"/>
    <dgm:cxn modelId="{45E6EC1C-CF84-460C-BA3B-DED7B25D2013}" srcId="{1522DC60-F8C2-4D09-A00F-BC00FC56BB29}" destId="{8354AEDF-0AF5-4E20-9D81-CD7F9AA0BB11}" srcOrd="2" destOrd="0" parTransId="{DDFBD5CA-1611-46B6-AF16-3EF18C736AEF}" sibTransId="{065DBD73-DCAB-4210-A5AC-9244EEB6AA1E}"/>
    <dgm:cxn modelId="{DDFEE349-F8F1-41CE-A7D7-1722F2AE780A}" type="presOf" srcId="{8354AEDF-0AF5-4E20-9D81-CD7F9AA0BB11}" destId="{29BFBEAA-B05F-46A6-8F8E-2C5A91BDB923}" srcOrd="0" destOrd="0" presId="urn:microsoft.com/office/officeart/2005/8/layout/vList5"/>
    <dgm:cxn modelId="{9C92644E-2560-4283-9C8A-21B8A3CAE487}" srcId="{1522DC60-F8C2-4D09-A00F-BC00FC56BB29}" destId="{3C3FCB6D-5B37-47B7-9CA1-84392FE38BEC}" srcOrd="1" destOrd="0" parTransId="{6FCE3EF8-1A75-45B8-A8CF-24837D93C93F}" sibTransId="{081C74B1-545C-487C-8665-28691F23163C}"/>
    <dgm:cxn modelId="{93FA8F7D-E08C-4587-A9B1-DFF50A00B7F6}" srcId="{3C3FCB6D-5B37-47B7-9CA1-84392FE38BEC}" destId="{712E95DA-2753-457C-AF47-3BD81B705B82}" srcOrd="0" destOrd="0" parTransId="{93E7A0A5-49AD-4B8B-AEEB-A833B3BBC9A7}" sibTransId="{4491DDC1-B53C-4A9A-A1FE-1343544B3404}"/>
    <dgm:cxn modelId="{6E5FCB8D-3D2A-4179-B9F0-987FC29041DC}" type="presOf" srcId="{F8DABFBE-9329-4C25-85A2-56B15B4AA68E}" destId="{BC3A19FC-3C50-4DF4-8FBC-E9983BBE9ADE}" srcOrd="0" destOrd="0" presId="urn:microsoft.com/office/officeart/2005/8/layout/vList5"/>
    <dgm:cxn modelId="{375EA88F-DF70-4D8C-8E4F-93617E08C011}" type="presOf" srcId="{3C3FCB6D-5B37-47B7-9CA1-84392FE38BEC}" destId="{302B99E3-5037-47F4-B3A7-E433978206F0}" srcOrd="0" destOrd="0" presId="urn:microsoft.com/office/officeart/2005/8/layout/vList5"/>
    <dgm:cxn modelId="{8D9399C8-6418-4CBF-80B0-26F2A52C7DBF}" type="presOf" srcId="{712E95DA-2753-457C-AF47-3BD81B705B82}" destId="{D67CE5B3-C751-4E7B-A750-79A706BD79EE}" srcOrd="0" destOrd="0" presId="urn:microsoft.com/office/officeart/2005/8/layout/vList5"/>
    <dgm:cxn modelId="{9E0A30E6-2257-447F-862C-E929D706C5CA}" type="presOf" srcId="{1522DC60-F8C2-4D09-A00F-BC00FC56BB29}" destId="{6CFC8775-68F3-42C7-BFD8-D94C88CF2E03}" srcOrd="0" destOrd="0" presId="urn:microsoft.com/office/officeart/2005/8/layout/vList5"/>
    <dgm:cxn modelId="{E0C8E1EC-C0C6-4974-A300-AA0BC08F4A7A}" srcId="{1522DC60-F8C2-4D09-A00F-BC00FC56BB29}" destId="{385450B5-A8E9-4249-9DCC-1609A7847055}" srcOrd="0" destOrd="0" parTransId="{1A41BC93-8815-4930-AD18-198D7CC50611}" sibTransId="{2555156F-57A6-4E90-8B37-3ABD3F9ADD55}"/>
    <dgm:cxn modelId="{E71DFAFE-403E-49E1-80AA-5929F03FF956}" srcId="{385450B5-A8E9-4249-9DCC-1609A7847055}" destId="{996F41A0-D405-4CDF-A4AF-1569B0D28346}" srcOrd="0" destOrd="0" parTransId="{2A2284E6-3F02-4437-8FAA-442B3139A260}" sibTransId="{B8FB3768-8863-41B4-B050-8919C41C380D}"/>
    <dgm:cxn modelId="{9E4E3B00-59E6-4DFB-807A-1506A42394A7}" type="presParOf" srcId="{6CFC8775-68F3-42C7-BFD8-D94C88CF2E03}" destId="{A03C0C74-E378-4400-99FC-6E25F91712B5}" srcOrd="0" destOrd="0" presId="urn:microsoft.com/office/officeart/2005/8/layout/vList5"/>
    <dgm:cxn modelId="{02C4745C-819D-4749-866F-2A36EEC65358}" type="presParOf" srcId="{A03C0C74-E378-4400-99FC-6E25F91712B5}" destId="{69E469C8-8CAA-4EAC-80DC-267DF70B1D60}" srcOrd="0" destOrd="0" presId="urn:microsoft.com/office/officeart/2005/8/layout/vList5"/>
    <dgm:cxn modelId="{5B13314C-415B-49B0-8B8E-34478A8B2DA5}" type="presParOf" srcId="{A03C0C74-E378-4400-99FC-6E25F91712B5}" destId="{5A2928C7-D172-46F6-9998-925A04356D64}" srcOrd="1" destOrd="0" presId="urn:microsoft.com/office/officeart/2005/8/layout/vList5"/>
    <dgm:cxn modelId="{6C0D32F8-8975-4F61-A783-F214961A0FC5}" type="presParOf" srcId="{6CFC8775-68F3-42C7-BFD8-D94C88CF2E03}" destId="{10244FF5-7D19-4B54-9B90-CA3D192619FF}" srcOrd="1" destOrd="0" presId="urn:microsoft.com/office/officeart/2005/8/layout/vList5"/>
    <dgm:cxn modelId="{D2BB95B2-20B9-44A3-8E56-D4E85A880837}" type="presParOf" srcId="{6CFC8775-68F3-42C7-BFD8-D94C88CF2E03}" destId="{D89B8691-4622-4A93-A640-4026588923BC}" srcOrd="2" destOrd="0" presId="urn:microsoft.com/office/officeart/2005/8/layout/vList5"/>
    <dgm:cxn modelId="{32289C90-C461-4F6B-9688-A60ADB9B2817}" type="presParOf" srcId="{D89B8691-4622-4A93-A640-4026588923BC}" destId="{302B99E3-5037-47F4-B3A7-E433978206F0}" srcOrd="0" destOrd="0" presId="urn:microsoft.com/office/officeart/2005/8/layout/vList5"/>
    <dgm:cxn modelId="{96BE3130-7813-421B-A50F-1A143422A25C}" type="presParOf" srcId="{D89B8691-4622-4A93-A640-4026588923BC}" destId="{D67CE5B3-C751-4E7B-A750-79A706BD79EE}" srcOrd="1" destOrd="0" presId="urn:microsoft.com/office/officeart/2005/8/layout/vList5"/>
    <dgm:cxn modelId="{BDBE09E4-C811-43F3-A13C-F64334E13D14}" type="presParOf" srcId="{6CFC8775-68F3-42C7-BFD8-D94C88CF2E03}" destId="{3B392226-F075-452B-AA78-6C8A9491EB42}" srcOrd="3" destOrd="0" presId="urn:microsoft.com/office/officeart/2005/8/layout/vList5"/>
    <dgm:cxn modelId="{9ADE45BB-8195-480D-9E1A-28C15694342B}" type="presParOf" srcId="{6CFC8775-68F3-42C7-BFD8-D94C88CF2E03}" destId="{B97566F2-8C69-482E-A904-CC05458B5620}" srcOrd="4" destOrd="0" presId="urn:microsoft.com/office/officeart/2005/8/layout/vList5"/>
    <dgm:cxn modelId="{CB4B3E02-7778-4F7C-8B80-09D8891D3000}" type="presParOf" srcId="{B97566F2-8C69-482E-A904-CC05458B5620}" destId="{29BFBEAA-B05F-46A6-8F8E-2C5A91BDB923}" srcOrd="0" destOrd="0" presId="urn:microsoft.com/office/officeart/2005/8/layout/vList5"/>
    <dgm:cxn modelId="{36CEA4E9-D356-4259-882F-67AF34574D4F}" type="presParOf" srcId="{B97566F2-8C69-482E-A904-CC05458B5620}" destId="{BC3A19FC-3C50-4DF4-8FBC-E9983BBE9AD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981E2D-17CE-4E52-BDDF-26490360CD8C}">
      <dsp:nvSpPr>
        <dsp:cNvPr id="0" name=""/>
        <dsp:cNvSpPr/>
      </dsp:nvSpPr>
      <dsp:spPr>
        <a:xfrm>
          <a:off x="0" y="988600"/>
          <a:ext cx="3286125" cy="19716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Invest $10 million each year for 5 years.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Creates 50-60 units/year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Apply for federal money.</a:t>
          </a:r>
        </a:p>
      </dsp:txBody>
      <dsp:txXfrm>
        <a:off x="0" y="988600"/>
        <a:ext cx="3286125" cy="1971675"/>
      </dsp:txXfrm>
    </dsp:sp>
    <dsp:sp modelId="{8FA60245-8549-466C-8946-0A446756C8DD}">
      <dsp:nvSpPr>
        <dsp:cNvPr id="0" name=""/>
        <dsp:cNvSpPr/>
      </dsp:nvSpPr>
      <dsp:spPr>
        <a:xfrm>
          <a:off x="3614737" y="988600"/>
          <a:ext cx="3286125" cy="1971675"/>
        </a:xfrm>
        <a:prstGeom prst="rect">
          <a:avLst/>
        </a:prstGeom>
        <a:solidFill>
          <a:schemeClr val="accent2">
            <a:hueOff val="56720"/>
            <a:satOff val="6519"/>
            <a:lumOff val="-519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Create housing vouchers that are state-funded. 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Costs $1-$2 million.</a:t>
          </a:r>
        </a:p>
      </dsp:txBody>
      <dsp:txXfrm>
        <a:off x="3614737" y="988600"/>
        <a:ext cx="3286125" cy="1971675"/>
      </dsp:txXfrm>
    </dsp:sp>
    <dsp:sp modelId="{80FDE86C-D4DF-4ED7-8742-3F6B56343FAB}">
      <dsp:nvSpPr>
        <dsp:cNvPr id="0" name=""/>
        <dsp:cNvSpPr/>
      </dsp:nvSpPr>
      <dsp:spPr>
        <a:xfrm>
          <a:off x="7229475" y="988600"/>
          <a:ext cx="3286125" cy="1971675"/>
        </a:xfrm>
        <a:prstGeom prst="rect">
          <a:avLst/>
        </a:prstGeom>
        <a:solidFill>
          <a:schemeClr val="accent2">
            <a:hueOff val="113439"/>
            <a:satOff val="13039"/>
            <a:lumOff val="-1039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Take advantage of existing federally funded housing vouchers.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Get on waiting lists.</a:t>
          </a:r>
        </a:p>
      </dsp:txBody>
      <dsp:txXfrm>
        <a:off x="7229475" y="988600"/>
        <a:ext cx="3286125" cy="19716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167F02-FFBD-4B14-803B-E345E11F5980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A3CAE6-8990-4069-BAF7-472B59F0ADA6}">
      <dsp:nvSpPr>
        <dsp:cNvPr id="0" name=""/>
        <dsp:cNvSpPr/>
      </dsp:nvSpPr>
      <dsp:spPr>
        <a:xfrm>
          <a:off x="0" y="2703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Advisory Committee</a:t>
          </a:r>
        </a:p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*  Time limited.</a:t>
          </a:r>
        </a:p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*  Annual report to the legislature.</a:t>
          </a:r>
        </a:p>
      </dsp:txBody>
      <dsp:txXfrm>
        <a:off x="0" y="2703"/>
        <a:ext cx="6900512" cy="1843578"/>
      </dsp:txXfrm>
    </dsp:sp>
    <dsp:sp modelId="{F4A4597F-1F14-4CEC-8177-CE657FC6FB7F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2">
            <a:hueOff val="56720"/>
            <a:satOff val="6519"/>
            <a:lumOff val="-5196"/>
            <a:alphaOff val="0"/>
          </a:schemeClr>
        </a:solidFill>
        <a:ln w="19050" cap="flat" cmpd="sng" algn="ctr">
          <a:solidFill>
            <a:schemeClr val="accent2">
              <a:hueOff val="56720"/>
              <a:satOff val="6519"/>
              <a:lumOff val="-51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EEF351-0543-4B8F-8E06-05E95B8C4CA7}">
      <dsp:nvSpPr>
        <dsp:cNvPr id="0" name=""/>
        <dsp:cNvSpPr/>
      </dsp:nvSpPr>
      <dsp:spPr>
        <a:xfrm>
          <a:off x="0" y="1846281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AHS and DAIL Staff</a:t>
          </a:r>
        </a:p>
      </dsp:txBody>
      <dsp:txXfrm>
        <a:off x="0" y="1846281"/>
        <a:ext cx="6900512" cy="1843578"/>
      </dsp:txXfrm>
    </dsp:sp>
    <dsp:sp modelId="{67DDEBB5-3502-4CEF-B2D5-3CBD892FB5EF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2">
            <a:hueOff val="113439"/>
            <a:satOff val="13039"/>
            <a:lumOff val="-10393"/>
            <a:alphaOff val="0"/>
          </a:schemeClr>
        </a:solidFill>
        <a:ln w="19050" cap="flat" cmpd="sng" algn="ctr">
          <a:solidFill>
            <a:schemeClr val="accent2">
              <a:hueOff val="113439"/>
              <a:satOff val="13039"/>
              <a:lumOff val="-1039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7FDE57-1676-440F-B729-172998A6DAB3}">
      <dsp:nvSpPr>
        <dsp:cNvPr id="0" name=""/>
        <dsp:cNvSpPr/>
      </dsp:nvSpPr>
      <dsp:spPr>
        <a:xfrm>
          <a:off x="0" y="3689859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Housing Navigator at Land Access and Opportunity Board</a:t>
          </a:r>
        </a:p>
      </dsp:txBody>
      <dsp:txXfrm>
        <a:off x="0" y="3689859"/>
        <a:ext cx="6900512" cy="18435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2928C7-D172-46F6-9998-925A04356D64}">
      <dsp:nvSpPr>
        <dsp:cNvPr id="0" name=""/>
        <dsp:cNvSpPr/>
      </dsp:nvSpPr>
      <dsp:spPr>
        <a:xfrm rot="5400000">
          <a:off x="4034228" y="-1482591"/>
          <a:ext cx="1061974" cy="42966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Continue and expand initiatives aimed at increasing the number of well-trained direct support and residential services staff.</a:t>
          </a:r>
        </a:p>
      </dsp:txBody>
      <dsp:txXfrm rot="-5400000">
        <a:off x="2416879" y="186599"/>
        <a:ext cx="4244832" cy="958292"/>
      </dsp:txXfrm>
    </dsp:sp>
    <dsp:sp modelId="{69E469C8-8CAA-4EAC-80DC-267DF70B1D60}">
      <dsp:nvSpPr>
        <dsp:cNvPr id="0" name=""/>
        <dsp:cNvSpPr/>
      </dsp:nvSpPr>
      <dsp:spPr>
        <a:xfrm>
          <a:off x="0" y="2011"/>
          <a:ext cx="2416878" cy="13274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Workforce</a:t>
          </a:r>
        </a:p>
      </dsp:txBody>
      <dsp:txXfrm>
        <a:off x="64802" y="66813"/>
        <a:ext cx="2287274" cy="1197863"/>
      </dsp:txXfrm>
    </dsp:sp>
    <dsp:sp modelId="{D67CE5B3-C751-4E7B-A750-79A706BD79EE}">
      <dsp:nvSpPr>
        <dsp:cNvPr id="0" name=""/>
        <dsp:cNvSpPr/>
      </dsp:nvSpPr>
      <dsp:spPr>
        <a:xfrm rot="5400000">
          <a:off x="4034228" y="-88750"/>
          <a:ext cx="1061974" cy="42966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Educate widely about self-advocacy, the dignity of risk, disability rights, and the value of community inclusion.</a:t>
          </a:r>
        </a:p>
      </dsp:txBody>
      <dsp:txXfrm rot="-5400000">
        <a:off x="2416879" y="1580440"/>
        <a:ext cx="4244832" cy="958292"/>
      </dsp:txXfrm>
    </dsp:sp>
    <dsp:sp modelId="{302B99E3-5037-47F4-B3A7-E433978206F0}">
      <dsp:nvSpPr>
        <dsp:cNvPr id="0" name=""/>
        <dsp:cNvSpPr/>
      </dsp:nvSpPr>
      <dsp:spPr>
        <a:xfrm>
          <a:off x="0" y="1395852"/>
          <a:ext cx="2416878" cy="13274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Ableism</a:t>
          </a:r>
        </a:p>
      </dsp:txBody>
      <dsp:txXfrm>
        <a:off x="64802" y="1460654"/>
        <a:ext cx="2287274" cy="1197863"/>
      </dsp:txXfrm>
    </dsp:sp>
    <dsp:sp modelId="{BC3A19FC-3C50-4DF4-8FBC-E9983BBE9ADE}">
      <dsp:nvSpPr>
        <dsp:cNvPr id="0" name=""/>
        <dsp:cNvSpPr/>
      </dsp:nvSpPr>
      <dsp:spPr>
        <a:xfrm rot="5400000">
          <a:off x="4034228" y="1305090"/>
          <a:ext cx="1061974" cy="42966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Continue to build DDSD’s capacity for quality monitoring.  Share the results of these activities transparently with state leaders, self-advocates, and family members.</a:t>
          </a:r>
        </a:p>
      </dsp:txBody>
      <dsp:txXfrm rot="-5400000">
        <a:off x="2416879" y="2974281"/>
        <a:ext cx="4244832" cy="958292"/>
      </dsp:txXfrm>
    </dsp:sp>
    <dsp:sp modelId="{29BFBEAA-B05F-46A6-8F8E-2C5A91BDB923}">
      <dsp:nvSpPr>
        <dsp:cNvPr id="0" name=""/>
        <dsp:cNvSpPr/>
      </dsp:nvSpPr>
      <dsp:spPr>
        <a:xfrm>
          <a:off x="0" y="2789693"/>
          <a:ext cx="2416878" cy="13274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Quality Assurance</a:t>
          </a:r>
        </a:p>
      </dsp:txBody>
      <dsp:txXfrm>
        <a:off x="64802" y="2854495"/>
        <a:ext cx="2287274" cy="11978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0.03986</cdr:x>
      <cdr:y>0.36131</cdr:y>
    </cdr:from>
    <cdr:to>
      <cdr:x>0.33846</cdr:x>
      <cdr:y>0.47227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A31EF7C-C5F3-B2CD-EE35-F64BAABCA205}"/>
            </a:ext>
          </a:extLst>
        </cdr:cNvPr>
        <cdr:cNvSpPr txBox="1"/>
      </cdr:nvSpPr>
      <cdr:spPr>
        <a:xfrm xmlns:a="http://schemas.openxmlformats.org/drawingml/2006/main">
          <a:off x="419100" y="1503362"/>
          <a:ext cx="3139999" cy="4616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kern="1200" dirty="0"/>
        </a:p>
      </cdr:txBody>
    </cdr:sp>
  </cdr:relSizeAnchor>
  <cdr:relSizeAnchor xmlns:cdr="http://schemas.openxmlformats.org/drawingml/2006/chartDrawing">
    <cdr:from>
      <cdr:x>0</cdr:x>
      <cdr:y>0.37154</cdr:y>
    </cdr:from>
    <cdr:to>
      <cdr:x>0.33846</cdr:x>
      <cdr:y>0.53179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F549B768-7453-2712-663C-B885B1524C85}"/>
            </a:ext>
          </a:extLst>
        </cdr:cNvPr>
        <cdr:cNvSpPr txBox="1"/>
      </cdr:nvSpPr>
      <cdr:spPr>
        <a:xfrm xmlns:a="http://schemas.openxmlformats.org/drawingml/2006/main">
          <a:off x="0" y="1545927"/>
          <a:ext cx="3559098" cy="666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en-US" sz="2400" kern="1200" dirty="0"/>
            <a:t>Living in Shared Living</a:t>
          </a:r>
        </a:p>
      </cdr:txBody>
    </cdr:sp>
  </cdr:relSizeAnchor>
  <cdr:relSizeAnchor xmlns:cdr="http://schemas.openxmlformats.org/drawingml/2006/chartDrawing">
    <cdr:from>
      <cdr:x>0.4892</cdr:x>
      <cdr:y>0.83747</cdr:y>
    </cdr:from>
    <cdr:to>
      <cdr:x>0.54717</cdr:x>
      <cdr:y>0.92675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DF1F959C-EFA6-DB1B-0FC7-24FCA9848A21}"/>
            </a:ext>
          </a:extLst>
        </cdr:cNvPr>
        <cdr:cNvSpPr txBox="1"/>
      </cdr:nvSpPr>
      <cdr:spPr>
        <a:xfrm xmlns:a="http://schemas.openxmlformats.org/drawingml/2006/main">
          <a:off x="5144197" y="3484562"/>
          <a:ext cx="609600" cy="371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kern="1200" dirty="0"/>
        </a:p>
      </cdr:txBody>
    </cdr:sp>
  </cdr:relSizeAnchor>
  <cdr:relSizeAnchor xmlns:cdr="http://schemas.openxmlformats.org/drawingml/2006/chartDrawing">
    <cdr:from>
      <cdr:x>0.48104</cdr:x>
      <cdr:y>0.78939</cdr:y>
    </cdr:from>
    <cdr:to>
      <cdr:x>0.55804</cdr:x>
      <cdr:y>0.90035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8BF154A2-7010-3EC6-0DF6-8EF9782C4095}"/>
            </a:ext>
          </a:extLst>
        </cdr:cNvPr>
        <cdr:cNvSpPr txBox="1"/>
      </cdr:nvSpPr>
      <cdr:spPr>
        <a:xfrm xmlns:a="http://schemas.openxmlformats.org/drawingml/2006/main">
          <a:off x="5058472" y="3284537"/>
          <a:ext cx="809625" cy="4616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kern="1200" dirty="0">
              <a:solidFill>
                <a:schemeClr val="bg1"/>
              </a:solidFill>
            </a:rPr>
            <a:t>16%</a:t>
          </a:r>
        </a:p>
      </cdr:txBody>
    </cdr:sp>
  </cdr:relSizeAnchor>
  <cdr:relSizeAnchor xmlns:cdr="http://schemas.openxmlformats.org/drawingml/2006/chartDrawing">
    <cdr:from>
      <cdr:x>0.57978</cdr:x>
      <cdr:y>0.92675</cdr:y>
    </cdr:from>
    <cdr:to>
      <cdr:x>0.75278</cdr:x>
      <cdr:y>1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8E3D47FF-6B1F-278F-5809-B2B9C216B23D}"/>
            </a:ext>
          </a:extLst>
        </cdr:cNvPr>
        <cdr:cNvSpPr txBox="1"/>
      </cdr:nvSpPr>
      <cdr:spPr>
        <a:xfrm xmlns:a="http://schemas.openxmlformats.org/drawingml/2006/main">
          <a:off x="6096697" y="3856037"/>
          <a:ext cx="1819275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kern="1200" dirty="0"/>
        </a:p>
      </cdr:txBody>
    </cdr:sp>
  </cdr:relSizeAnchor>
  <cdr:relSizeAnchor xmlns:cdr="http://schemas.openxmlformats.org/drawingml/2006/chartDrawing">
    <cdr:from>
      <cdr:x>0.5834</cdr:x>
      <cdr:y>0.88905</cdr:y>
    </cdr:from>
    <cdr:to>
      <cdr:x>0.87778</cdr:x>
      <cdr:y>1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128E7112-9FEE-A160-5120-B64177C7EEAD}"/>
            </a:ext>
          </a:extLst>
        </cdr:cNvPr>
        <cdr:cNvSpPr txBox="1"/>
      </cdr:nvSpPr>
      <cdr:spPr>
        <a:xfrm xmlns:a="http://schemas.openxmlformats.org/drawingml/2006/main">
          <a:off x="6134800" y="3699192"/>
          <a:ext cx="3095621" cy="4616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kern="1200" dirty="0"/>
            <a:t>16% Living in Own Home</a:t>
          </a:r>
        </a:p>
      </cdr:txBody>
    </cdr:sp>
  </cdr:relSizeAnchor>
  <cdr:relSizeAnchor xmlns:cdr="http://schemas.openxmlformats.org/drawingml/2006/chartDrawing">
    <cdr:from>
      <cdr:x>0.44028</cdr:x>
      <cdr:y>0.15133</cdr:y>
    </cdr:from>
    <cdr:to>
      <cdr:x>0.49282</cdr:x>
      <cdr:y>0.25854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2A2A942F-B3D3-7859-658D-CCB1798AC2AD}"/>
            </a:ext>
          </a:extLst>
        </cdr:cNvPr>
        <cdr:cNvSpPr txBox="1"/>
      </cdr:nvSpPr>
      <cdr:spPr>
        <a:xfrm xmlns:a="http://schemas.openxmlformats.org/drawingml/2006/main">
          <a:off x="4629847" y="629647"/>
          <a:ext cx="552450" cy="446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 kern="1200" dirty="0">
              <a:solidFill>
                <a:schemeClr val="bg1"/>
              </a:solidFill>
            </a:rPr>
            <a:t>5%</a:t>
          </a:r>
        </a:p>
      </cdr:txBody>
    </cdr:sp>
  </cdr:relSizeAnchor>
  <cdr:relSizeAnchor xmlns:cdr="http://schemas.openxmlformats.org/drawingml/2006/chartDrawing">
    <cdr:from>
      <cdr:x>0.58566</cdr:x>
      <cdr:y>0.12552</cdr:y>
    </cdr:from>
    <cdr:to>
      <cdr:x>0.80713</cdr:x>
      <cdr:y>0.19191</cdr:y>
    </cdr:to>
    <cdr:sp macro="" textlink="">
      <cdr:nvSpPr>
        <cdr:cNvPr id="9" name="TextBox 8">
          <a:extLst xmlns:a="http://schemas.openxmlformats.org/drawingml/2006/main">
            <a:ext uri="{FF2B5EF4-FFF2-40B4-BE49-F238E27FC236}">
              <a16:creationId xmlns:a16="http://schemas.microsoft.com/office/drawing/2014/main" id="{01E686AF-624D-0EB7-949A-CBE1A339D54F}"/>
            </a:ext>
          </a:extLst>
        </cdr:cNvPr>
        <cdr:cNvSpPr txBox="1"/>
      </cdr:nvSpPr>
      <cdr:spPr>
        <a:xfrm xmlns:a="http://schemas.openxmlformats.org/drawingml/2006/main">
          <a:off x="6158609" y="522287"/>
          <a:ext cx="2328863" cy="2762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kern="1200" dirty="0"/>
        </a:p>
      </cdr:txBody>
    </cdr:sp>
  </cdr:relSizeAnchor>
  <cdr:relSizeAnchor xmlns:cdr="http://schemas.openxmlformats.org/drawingml/2006/chartDrawing">
    <cdr:from>
      <cdr:x>0.57615</cdr:x>
      <cdr:y>0.09133</cdr:y>
    </cdr:from>
    <cdr:to>
      <cdr:x>0.8171</cdr:x>
      <cdr:y>0.16229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CBE18EFA-095C-9C4B-8AA5-A4B97ADDD172}"/>
            </a:ext>
          </a:extLst>
        </cdr:cNvPr>
        <cdr:cNvSpPr txBox="1"/>
      </cdr:nvSpPr>
      <cdr:spPr>
        <a:xfrm xmlns:a="http://schemas.openxmlformats.org/drawingml/2006/main">
          <a:off x="6058597" y="380003"/>
          <a:ext cx="2533650" cy="29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kern="1200" dirty="0"/>
            <a:t>1% Unhoused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EE998E-DC1D-4C4C-A61F-CB26DD54ACCB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7DA7F-78E6-4335-84DB-2CCB0A5917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814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97DA7F-78E6-4335-84DB-2CCB0A59176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6069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97DA7F-78E6-4335-84DB-2CCB0A591761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367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97DA7F-78E6-4335-84DB-2CCB0A59176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154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97DA7F-78E6-4335-84DB-2CCB0A59176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946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97DA7F-78E6-4335-84DB-2CCB0A591761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0446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97DA7F-78E6-4335-84DB-2CCB0A591761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0607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97DA7F-78E6-4335-84DB-2CCB0A591761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4936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97DA7F-78E6-4335-84DB-2CCB0A591761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5294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97DA7F-78E6-4335-84DB-2CCB0A591761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3271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97DA7F-78E6-4335-84DB-2CCB0A591761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159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BDE6F-CCB6-1635-E446-319E388569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D33D95-ED81-A240-888C-8EFA11A4F5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BA5BE-61C5-21ED-8804-3ED666BD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37A1-646E-4FD1-A84B-B4EA674B425E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54400-B9C4-1834-DEF0-F74C385B3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43252-7210-4C51-830B-E8F6518C8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3D93B-BEFA-4B1A-8D47-6E035CF7D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333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36EEF-CC9D-6CB7-771B-48C0E5BB1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20FA25-423F-CFF0-8C7A-9905143AE2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43FF5-B5B3-DE05-1430-42E18DAD1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37A1-646E-4FD1-A84B-B4EA674B425E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0374A-B29A-0DE8-7CC7-E34E1549C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786D6-CDF4-DD17-2EC7-7707689BA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3D93B-BEFA-4B1A-8D47-6E035CF7D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111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562F04-2CED-BFC6-ABFF-67C00BC4BF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729012-3E78-8B88-9A9A-CCC4FE44D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3AB22-FDE1-1F5C-8901-C114C8B1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37A1-646E-4FD1-A84B-B4EA674B425E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25033-1D2A-8A78-2F38-486CD461E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AA20F-5782-410E-3B6F-7D7CC934F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3D93B-BEFA-4B1A-8D47-6E035CF7D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09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06970-070F-07B4-DC68-C4C58892D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41729-3642-9A06-2DBD-62F8B06A8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98E90F-EE2E-3783-9987-4EE3693B1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37A1-646E-4FD1-A84B-B4EA674B425E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9BBB3-1F5B-7B76-C8BD-40F62F9C8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DB233-2E98-C0F0-91A5-C8F5A48C6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3D93B-BEFA-4B1A-8D47-6E035CF7D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586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8969D-875F-1CEE-3F3F-71B8F5221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85335A-EACA-5ACB-8643-86CDFEFC1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18EC8-DAAE-1FD5-2626-651C21671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37A1-646E-4FD1-A84B-B4EA674B425E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AD0679-9BD5-AA3E-690A-260E20A22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171C5-0AF9-17AD-19FE-7426569C9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3D93B-BEFA-4B1A-8D47-6E035CF7D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313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78F07-ABE4-3B7E-0CA8-506E3B3D7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A90E9-8805-D5B2-1ADF-5B22B368A8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DF80D9-9FEE-7121-39E7-E69DC09A6E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1A1239-C797-DB2A-7277-F167CBF58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37A1-646E-4FD1-A84B-B4EA674B425E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E8C1CE-AF66-E343-D0D3-69733777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8477DE-B9C1-B48D-C1BF-4FBDEAEF8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3D93B-BEFA-4B1A-8D47-6E035CF7D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387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85A1B-A3BB-AA9B-0235-FED77EEF6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692F3-E22D-460E-064F-C82C922BAD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1D0FAA-B7C4-E8F9-1FE6-E06ACB8645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22F47E-F629-3541-0744-75B8C5B2A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90F59F-89D1-431C-9D56-6BBDDE80A0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58E060-AD13-5BD9-A50E-02517BC9A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37A1-646E-4FD1-A84B-B4EA674B425E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9532AD-ECE8-5F04-7AA6-5DD5D59E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B28A7C-30EC-45B3-DDE1-94D305F4A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3D93B-BEFA-4B1A-8D47-6E035CF7D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469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6AA8A-E8B8-9127-4D84-F9461B558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1B2FF1-B99C-B765-9755-554A8B0E9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37A1-646E-4FD1-A84B-B4EA674B425E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A59370-9855-1D7A-4316-FBE66FF61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65FA79-9646-BB7B-7172-70DFB131C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3D93B-BEFA-4B1A-8D47-6E035CF7D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44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ECC109-5252-4AB7-2C82-60952FFDF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37A1-646E-4FD1-A84B-B4EA674B425E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BA08BA-23F3-CDCB-A014-2E3A85162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CFB5F1-2C61-9228-7C3F-DBBC9B143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3D93B-BEFA-4B1A-8D47-6E035CF7D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548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11A29-8B32-0452-95DA-13FCCC248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7CB37-474D-A5C4-28E5-9CE2556BE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E32C24-C932-92D8-90E5-4DFDBCF20C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94E667-BD6E-6982-DD23-55A9C58EE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37A1-646E-4FD1-A84B-B4EA674B425E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269667-06F9-304A-01A6-F4BA4F868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22E794-0E1C-8576-6E18-D5916C2D8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3D93B-BEFA-4B1A-8D47-6E035CF7D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460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21571-6DB9-9EAA-2DCF-763C5CC3F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ED5FAA-EC28-A65A-B795-6C99CC9009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BE6625-CA68-BA19-4D4E-4C90AF197A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F0AA6B-0032-23FC-073C-B24CC773C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37A1-646E-4FD1-A84B-B4EA674B425E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E7D2C1-CBD8-62AC-EA4B-FE75BEC21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C8FB0-32EE-BB24-6887-0AC760C39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3D93B-BEFA-4B1A-8D47-6E035CF7D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075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71C222-247A-1565-41F3-542010287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39DCF5-877A-C0CA-934E-1DDEBC13DD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0EEE46-5A0A-63FE-85B4-06123DD1D0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9C37A1-646E-4FD1-A84B-B4EA674B425E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A0304-DFA4-932D-87D8-048887B680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677A4A-5492-F057-A199-8ACA976AF7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B3D93B-BEFA-4B1A-8D47-6E035CF7D2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421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microsoft.com/office/2007/relationships/hdphoto" Target="../media/hdphoto3.wdp"/><Relationship Id="rId7" Type="http://schemas.openxmlformats.org/officeDocument/2006/relationships/diagramColors" Target="../diagrams/colors3.xm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accd.vermont.gov/housing/partners/act-69-2025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irsten.Murphy@Vermont.gov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,094,500+ House Road Stock Photos, Pictures &amp; Royalty-Free Images - iStock  | Plantation house road, Country house road, White house road">
            <a:extLst>
              <a:ext uri="{FF2B5EF4-FFF2-40B4-BE49-F238E27FC236}">
                <a16:creationId xmlns:a16="http://schemas.microsoft.com/office/drawing/2014/main" id="{4AA6EBB7-BE79-4531-C388-50330F08C4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948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582F40A-A5D9-6336-F421-83ABEE743B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0" y="965200"/>
            <a:ext cx="10261600" cy="3564869"/>
          </a:xfrm>
        </p:spPr>
        <p:txBody>
          <a:bodyPr>
            <a:normAutofit/>
          </a:bodyPr>
          <a:lstStyle/>
          <a:p>
            <a:pPr algn="l"/>
            <a:r>
              <a:rPr lang="en-US" sz="11500" dirty="0">
                <a:ln w="22225">
                  <a:solidFill>
                    <a:schemeClr val="tx1"/>
                  </a:solidFill>
                  <a:miter lim="800000"/>
                </a:ln>
                <a:noFill/>
              </a:rPr>
              <a:t>The Road Home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D9CF42-47D3-4E42-5F4F-8F12EB26D9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200" y="4572002"/>
            <a:ext cx="10261600" cy="1752598"/>
          </a:xfrm>
        </p:spPr>
        <p:txBody>
          <a:bodyPr>
            <a:normAutofit fontScale="92500" lnSpcReduction="10000"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2500" dirty="0"/>
              <a:t>A plan for creating permanent, affordable, and service-supported housing for Vermonters who participate in Developmental Disabilities Services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endParaRPr lang="en-US" sz="2500" dirty="0"/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2500" dirty="0"/>
              <a:t>Presentation by 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2500" dirty="0"/>
              <a:t>Kirsten Murphy, Executive Director, VT Developmental Disabilities Council</a:t>
            </a:r>
          </a:p>
        </p:txBody>
      </p:sp>
    </p:spTree>
    <p:extLst>
      <p:ext uri="{BB962C8B-B14F-4D97-AF65-F5344CB8AC3E}">
        <p14:creationId xmlns:p14="http://schemas.microsoft.com/office/powerpoint/2010/main" val="5502342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8B6922-6510-6A45-260A-0122FD1BB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The 13-Point Plan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EB0299-3A05-90B5-9375-12D2A526C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4983276"/>
            <a:ext cx="10512552" cy="112668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0000"/>
              </a:lnSpc>
            </a:pPr>
            <a:r>
              <a:rPr lang="en-US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 does Vermont get to 600 units of permanent, affordable, service-supported housing?</a:t>
            </a:r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5144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10" name="Rectangle 4109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03A059-CF9A-E4A9-CF71-533D7C882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5400" b="1" dirty="0"/>
              <a:t>Affordable</a:t>
            </a:r>
            <a:endParaRPr lang="en-US" sz="5400" dirty="0"/>
          </a:p>
        </p:txBody>
      </p:sp>
      <p:sp>
        <p:nvSpPr>
          <p:cNvPr id="4112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17A9E-5405-5BF7-CA09-BDB06D4E4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/>
              <a:t>Need two things:</a:t>
            </a:r>
          </a:p>
          <a:p>
            <a:r>
              <a:rPr lang="en-US" sz="2200" dirty="0"/>
              <a:t>Money to build the housing.</a:t>
            </a:r>
          </a:p>
          <a:p>
            <a:r>
              <a:rPr lang="en-US" sz="2200" dirty="0"/>
              <a:t>A rent that people living on SSI can afford. </a:t>
            </a:r>
          </a:p>
          <a:p>
            <a:pPr marL="0" indent="0">
              <a:buNone/>
            </a:pPr>
            <a:endParaRPr lang="en-US" sz="2200" dirty="0"/>
          </a:p>
        </p:txBody>
      </p:sp>
      <p:pic>
        <p:nvPicPr>
          <p:cNvPr id="4100" name="Picture 4" descr="5,500+ Cartoon Of House Under Construction Stock Illustrations,  Royalty-Free Vector Graphics &amp; Clip Art - iStock">
            <a:extLst>
              <a:ext uri="{FF2B5EF4-FFF2-40B4-BE49-F238E27FC236}">
                <a16:creationId xmlns:a16="http://schemas.microsoft.com/office/drawing/2014/main" id="{93D4C4B4-DCAE-2357-BA9B-D92305EC49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8" r="7879" b="-1"/>
          <a:stretch>
            <a:fillRect/>
          </a:stretch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5955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F04ED2-4C24-2E0E-5F2B-4D08F7077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How to Pay for this Housing</a:t>
            </a:r>
          </a:p>
        </p:txBody>
      </p:sp>
      <p:sp>
        <p:nvSpPr>
          <p:cNvPr id="22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sX0" fmla="*/ 0 w 10424160"/>
              <a:gd name="csY0" fmla="*/ 0 h 18288"/>
              <a:gd name="csX1" fmla="*/ 903427 w 10424160"/>
              <a:gd name="csY1" fmla="*/ 0 h 18288"/>
              <a:gd name="csX2" fmla="*/ 1389888 w 10424160"/>
              <a:gd name="csY2" fmla="*/ 0 h 18288"/>
              <a:gd name="csX3" fmla="*/ 2189074 w 10424160"/>
              <a:gd name="csY3" fmla="*/ 0 h 18288"/>
              <a:gd name="csX4" fmla="*/ 2675534 w 10424160"/>
              <a:gd name="csY4" fmla="*/ 0 h 18288"/>
              <a:gd name="csX5" fmla="*/ 3370478 w 10424160"/>
              <a:gd name="csY5" fmla="*/ 0 h 18288"/>
              <a:gd name="csX6" fmla="*/ 4169664 w 10424160"/>
              <a:gd name="csY6" fmla="*/ 0 h 18288"/>
              <a:gd name="csX7" fmla="*/ 4551883 w 10424160"/>
              <a:gd name="csY7" fmla="*/ 0 h 18288"/>
              <a:gd name="csX8" fmla="*/ 4934102 w 10424160"/>
              <a:gd name="csY8" fmla="*/ 0 h 18288"/>
              <a:gd name="csX9" fmla="*/ 5837530 w 10424160"/>
              <a:gd name="csY9" fmla="*/ 0 h 18288"/>
              <a:gd name="csX10" fmla="*/ 6532474 w 10424160"/>
              <a:gd name="csY10" fmla="*/ 0 h 18288"/>
              <a:gd name="csX11" fmla="*/ 6914693 w 10424160"/>
              <a:gd name="csY11" fmla="*/ 0 h 18288"/>
              <a:gd name="csX12" fmla="*/ 7609637 w 10424160"/>
              <a:gd name="csY12" fmla="*/ 0 h 18288"/>
              <a:gd name="csX13" fmla="*/ 8513064 w 10424160"/>
              <a:gd name="csY13" fmla="*/ 0 h 18288"/>
              <a:gd name="csX14" fmla="*/ 9103766 w 10424160"/>
              <a:gd name="csY14" fmla="*/ 0 h 18288"/>
              <a:gd name="csX15" fmla="*/ 9694469 w 10424160"/>
              <a:gd name="csY15" fmla="*/ 0 h 18288"/>
              <a:gd name="csX16" fmla="*/ 10424160 w 10424160"/>
              <a:gd name="csY16" fmla="*/ 0 h 18288"/>
              <a:gd name="csX17" fmla="*/ 10424160 w 10424160"/>
              <a:gd name="csY17" fmla="*/ 18288 h 18288"/>
              <a:gd name="csX18" fmla="*/ 9729216 w 10424160"/>
              <a:gd name="csY18" fmla="*/ 18288 h 18288"/>
              <a:gd name="csX19" fmla="*/ 8930030 w 10424160"/>
              <a:gd name="csY19" fmla="*/ 18288 h 18288"/>
              <a:gd name="csX20" fmla="*/ 8130845 w 10424160"/>
              <a:gd name="csY20" fmla="*/ 18288 h 18288"/>
              <a:gd name="csX21" fmla="*/ 7644384 w 10424160"/>
              <a:gd name="csY21" fmla="*/ 18288 h 18288"/>
              <a:gd name="csX22" fmla="*/ 6740957 w 10424160"/>
              <a:gd name="csY22" fmla="*/ 18288 h 18288"/>
              <a:gd name="csX23" fmla="*/ 6046013 w 10424160"/>
              <a:gd name="csY23" fmla="*/ 18288 h 18288"/>
              <a:gd name="csX24" fmla="*/ 5663794 w 10424160"/>
              <a:gd name="csY24" fmla="*/ 18288 h 18288"/>
              <a:gd name="csX25" fmla="*/ 4968850 w 10424160"/>
              <a:gd name="csY25" fmla="*/ 18288 h 18288"/>
              <a:gd name="csX26" fmla="*/ 4378147 w 10424160"/>
              <a:gd name="csY26" fmla="*/ 18288 h 18288"/>
              <a:gd name="csX27" fmla="*/ 3787445 w 10424160"/>
              <a:gd name="csY27" fmla="*/ 18288 h 18288"/>
              <a:gd name="csX28" fmla="*/ 3196742 w 10424160"/>
              <a:gd name="csY28" fmla="*/ 18288 h 18288"/>
              <a:gd name="csX29" fmla="*/ 2606040 w 10424160"/>
              <a:gd name="csY29" fmla="*/ 18288 h 18288"/>
              <a:gd name="csX30" fmla="*/ 1806854 w 10424160"/>
              <a:gd name="csY30" fmla="*/ 18288 h 18288"/>
              <a:gd name="csX31" fmla="*/ 1111910 w 10424160"/>
              <a:gd name="csY31" fmla="*/ 18288 h 18288"/>
              <a:gd name="csX32" fmla="*/ 729691 w 10424160"/>
              <a:gd name="csY32" fmla="*/ 18288 h 18288"/>
              <a:gd name="csX33" fmla="*/ 0 w 10424160"/>
              <a:gd name="csY33" fmla="*/ 18288 h 18288"/>
              <a:gd name="csX34" fmla="*/ 0 w 10424160"/>
              <a:gd name="csY34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883F87CA-0F0D-6C1D-326C-0B195CEB50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8087893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71803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82" name="Rectangle 7181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3AD0FA-063B-F266-4181-B47CC2F67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4600" dirty="0"/>
              <a:t>Because people have been steered away….</a:t>
            </a:r>
          </a:p>
        </p:txBody>
      </p:sp>
      <p:sp>
        <p:nvSpPr>
          <p:cNvPr id="7184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35A8F-5E36-BDCE-DF17-C58E50223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200" dirty="0"/>
              <a:t>From housing and vouchers administered by the VT State Housing Authority and local housing authorities.</a:t>
            </a:r>
          </a:p>
          <a:p>
            <a:r>
              <a:rPr lang="en-US" sz="2200" dirty="0"/>
              <a:t>Make sure DDS participants know about Section 8 and other vouchers.</a:t>
            </a:r>
          </a:p>
          <a:p>
            <a:r>
              <a:rPr lang="en-US" sz="2200" dirty="0"/>
              <a:t>Make sure DDS participants know Section 8 vouchers can be used flexibly.  For example, you can live with a service provider.</a:t>
            </a:r>
          </a:p>
          <a:p>
            <a:r>
              <a:rPr lang="en-US" sz="2200" dirty="0"/>
              <a:t>Open waiting lists for 90 days.</a:t>
            </a:r>
          </a:p>
        </p:txBody>
      </p:sp>
      <p:pic>
        <p:nvPicPr>
          <p:cNvPr id="7170" name="Picture 2" descr="Vermont State Housing Authority ...">
            <a:extLst>
              <a:ext uri="{FF2B5EF4-FFF2-40B4-BE49-F238E27FC236}">
                <a16:creationId xmlns:a16="http://schemas.microsoft.com/office/drawing/2014/main" id="{450A3872-2913-FD30-FE00-923315929A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4" r="6271" b="2"/>
          <a:stretch>
            <a:fillRect/>
          </a:stretch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80600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38" name="Rectangle 5137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03EDE6-B9E1-B579-9CF5-F1D41B26D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810" y="2960716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Get Better </a:t>
            </a:r>
            <a:r>
              <a:rPr lang="en-US" sz="5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79658-3FA5-1E09-DF1F-1A9CA7E03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3809" y="953037"/>
            <a:ext cx="4036333" cy="1709849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>
              <a:buNone/>
            </a:pP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Housing planners want to know how many people in a county needs this type of housing.</a:t>
            </a:r>
          </a:p>
        </p:txBody>
      </p:sp>
      <p:grpSp>
        <p:nvGrpSpPr>
          <p:cNvPr id="5140" name="Group 513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5141" name="Rectangle 514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42" name="Rectangle 514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43" name="Rectangle 514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145" name="Rectangle 5144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47" name="Rectangle 514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122" name="Picture 2" descr="Data - Free business and finance icons">
            <a:extLst>
              <a:ext uri="{FF2B5EF4-FFF2-40B4-BE49-F238E27FC236}">
                <a16:creationId xmlns:a16="http://schemas.microsoft.com/office/drawing/2014/main" id="{AA5BBA59-7BBC-2F2B-0DCA-093B5024DA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3331"/>
          <a:stretch>
            <a:fillRect/>
          </a:stretch>
        </p:blipFill>
        <p:spPr bwMode="auto">
          <a:xfrm>
            <a:off x="5922492" y="723851"/>
            <a:ext cx="5536001" cy="5351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07075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7" name="Rectangle 6156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58" name="Freeform: Shape 6157">
            <a:extLst>
              <a:ext uri="{FF2B5EF4-FFF2-40B4-BE49-F238E27FC236}">
                <a16:creationId xmlns:a16="http://schemas.microsoft.com/office/drawing/2014/main" id="{2C46C4D6-C474-4E92-B52E-944C1118F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127B90-981A-00F4-CCAF-AE714D73B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43467"/>
            <a:ext cx="3888526" cy="1800526"/>
          </a:xfrm>
        </p:spPr>
        <p:txBody>
          <a:bodyPr>
            <a:normAutofit/>
          </a:bodyPr>
          <a:lstStyle/>
          <a:p>
            <a:r>
              <a:rPr lang="en-US" sz="4100" dirty="0"/>
              <a:t>Collect data about housing needs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7C4F5-6931-E871-7976-4D1B215928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623381"/>
            <a:ext cx="3888528" cy="35535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Case Management Organizations could ask people.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What do you want for housing now?</a:t>
            </a:r>
          </a:p>
          <a:p>
            <a:r>
              <a:rPr lang="en-US" sz="2000" dirty="0"/>
              <a:t>What do you want for housing in 3 years?</a:t>
            </a:r>
          </a:p>
          <a:p>
            <a:r>
              <a:rPr lang="en-US" sz="2000" dirty="0"/>
              <a:t>Is there anyone you want to live with?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6146" name="Picture 2" descr="Future Thinking png images | PNGEgg">
            <a:extLst>
              <a:ext uri="{FF2B5EF4-FFF2-40B4-BE49-F238E27FC236}">
                <a16:creationId xmlns:a16="http://schemas.microsoft.com/office/drawing/2014/main" id="{FB884F19-F185-823D-6EA6-E6F14D9104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895" b="98158" l="2299" r="94828">
                        <a14:foregroundMark x1="16667" y1="52368" x2="16667" y2="52368"/>
                        <a14:foregroundMark x1="16379" y1="71316" x2="16379" y2="71316"/>
                        <a14:foregroundMark x1="7471" y1="69737" x2="7471" y2="69737"/>
                        <a14:foregroundMark x1="16667" y1="95000" x2="16667" y2="95000"/>
                        <a14:foregroundMark x1="6322" y1="90526" x2="6322" y2="90526"/>
                        <a14:foregroundMark x1="2299" y1="83421" x2="2299" y2="83421"/>
                        <a14:foregroundMark x1="6322" y1="98421" x2="6322" y2="98421"/>
                        <a14:foregroundMark x1="41379" y1="50263" x2="41379" y2="50263"/>
                        <a14:foregroundMark x1="35920" y1="51579" x2="35920" y2="51579"/>
                        <a14:foregroundMark x1="40517" y1="50789" x2="40517" y2="50789"/>
                        <a14:foregroundMark x1="31322" y1="55000" x2="31322" y2="55000"/>
                        <a14:foregroundMark x1="38218" y1="51316" x2="38218" y2="51316"/>
                        <a14:foregroundMark x1="58046" y1="26316" x2="58046" y2="26316"/>
                        <a14:foregroundMark x1="71839" y1="33421" x2="71839" y2="33421"/>
                        <a14:foregroundMark x1="83908" y1="15526" x2="47414" y2="25526"/>
                        <a14:foregroundMark x1="47414" y1="25526" x2="47989" y2="25526"/>
                        <a14:foregroundMark x1="62644" y1="40789" x2="62644" y2="40789"/>
                        <a14:foregroundMark x1="69540" y1="44737" x2="69540" y2="44737"/>
                        <a14:foregroundMark x1="68678" y1="31316" x2="84770" y2="36053"/>
                        <a14:foregroundMark x1="84770" y1="36053" x2="85920" y2="36053"/>
                        <a14:foregroundMark x1="87931" y1="19737" x2="87931" y2="19737"/>
                        <a14:foregroundMark x1="66954" y1="7105" x2="66954" y2="7105"/>
                        <a14:foregroundMark x1="66954" y1="7105" x2="51149" y2="15526"/>
                        <a14:foregroundMark x1="51149" y1="15526" x2="38793" y2="29211"/>
                        <a14:foregroundMark x1="38793" y1="29211" x2="38793" y2="29737"/>
                        <a14:foregroundMark x1="49425" y1="41842" x2="69540" y2="44474"/>
                        <a14:foregroundMark x1="69540" y1="44474" x2="88793" y2="38421"/>
                        <a14:foregroundMark x1="88793" y1="38421" x2="88218" y2="22368"/>
                        <a14:foregroundMark x1="88218" y1="22368" x2="76149" y2="9474"/>
                        <a14:foregroundMark x1="71839" y1="6842" x2="71839" y2="6842"/>
                        <a14:foregroundMark x1="72701" y1="6842" x2="72701" y2="6842"/>
                        <a14:foregroundMark x1="87644" y1="14474" x2="94828" y2="27368"/>
                        <a14:foregroundMark x1="94828" y1="27368" x2="94828" y2="27368"/>
                        <a14:foregroundMark x1="70402" y1="2895" x2="73276" y2="4211"/>
                        <a14:foregroundMark x1="73276" y1="4211" x2="73276" y2="4211"/>
                        <a14:foregroundMark x1="73276" y1="4211" x2="73276" y2="4211"/>
                        <a14:foregroundMark x1="49713" y1="20000" x2="49713" y2="20000"/>
                        <a14:foregroundMark x1="39368" y1="51053" x2="39368" y2="51053"/>
                        <a14:foregroundMark x1="38793" y1="48684" x2="38793" y2="48684"/>
                        <a14:foregroundMark x1="38793" y1="48684" x2="38793" y2="48684"/>
                        <a14:foregroundMark x1="88218" y1="42895" x2="88218" y2="42895"/>
                        <a14:foregroundMark x1="90230" y1="38421" x2="90230" y2="38421"/>
                        <a14:foregroundMark x1="90230" y1="38421" x2="90517" y2="35263"/>
                        <a14:foregroundMark x1="89080" y1="32895" x2="89080" y2="32895"/>
                        <a14:foregroundMark x1="93966" y1="34474" x2="93966" y2="34474"/>
                        <a14:foregroundMark x1="54023" y1="31316" x2="54023" y2="31316"/>
                        <a14:foregroundMark x1="66954" y1="25263" x2="83908" y2="26316"/>
                        <a14:foregroundMark x1="83908" y1="26316" x2="84483" y2="26842"/>
                        <a14:foregroundMark x1="46552" y1="27895" x2="46552" y2="27895"/>
                        <a14:foregroundMark x1="46552" y1="28158" x2="45977" y2="34737"/>
                        <a14:foregroundMark x1="50287" y1="13158" x2="65805" y2="6579"/>
                        <a14:foregroundMark x1="65805" y1="6579" x2="94540" y2="17895"/>
                        <a14:foregroundMark x1="77586" y1="7368" x2="77586" y2="7368"/>
                        <a14:foregroundMark x1="60057" y1="31053" x2="60057" y2="31053"/>
                        <a14:foregroundMark x1="55747" y1="32895" x2="55747" y2="40000"/>
                        <a14:foregroundMark x1="56034" y1="32632" x2="56034" y2="32632"/>
                        <a14:foregroundMark x1="56609" y1="32895" x2="56609" y2="3289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00986" y="851121"/>
            <a:ext cx="4747547" cy="518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7321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A94FDE-4E7A-639F-565C-28BBD5FB7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2091" y="501651"/>
            <a:ext cx="4395340" cy="1716255"/>
          </a:xfrm>
        </p:spPr>
        <p:txBody>
          <a:bodyPr anchor="b">
            <a:normAutofit/>
          </a:bodyPr>
          <a:lstStyle/>
          <a:p>
            <a:r>
              <a:rPr lang="en-US" sz="5600" dirty="0"/>
              <a:t>Map Data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Map&#10;&#10;AI-generated content may be incorrect.">
            <a:extLst>
              <a:ext uri="{FF2B5EF4-FFF2-40B4-BE49-F238E27FC236}">
                <a16:creationId xmlns:a16="http://schemas.microsoft.com/office/drawing/2014/main" id="{E8A2B73E-30DE-9C90-2AF3-F9F8A9C373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2478" y="299509"/>
            <a:ext cx="5194954" cy="625898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D7D31C-F121-669E-8535-397AFA01B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2583" y="2645922"/>
            <a:ext cx="4434721" cy="3710427"/>
          </a:xfrm>
        </p:spPr>
        <p:txBody>
          <a:bodyPr anchor="t">
            <a:normAutofit/>
          </a:bodyPr>
          <a:lstStyle/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Where in the state do people in DDS need housing?</a:t>
            </a:r>
          </a:p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Where are there project-based vouchers?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71770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218" name="Rectangle 8217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B90AFE-37A4-1A84-6167-F811D9D98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/>
              <a:t>Licensing</a:t>
            </a:r>
          </a:p>
        </p:txBody>
      </p:sp>
      <p:sp>
        <p:nvSpPr>
          <p:cNvPr id="8220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F8001-52AD-176C-5C37-23AC8082B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200" dirty="0"/>
              <a:t>Homes where more than 2 DDS participants live usually need a license.</a:t>
            </a:r>
          </a:p>
          <a:p>
            <a:pPr marL="0" indent="0">
              <a:buNone/>
            </a:pPr>
            <a:r>
              <a:rPr lang="en-US" sz="2200" dirty="0"/>
              <a:t>There are 3 types of license:</a:t>
            </a:r>
          </a:p>
          <a:p>
            <a:r>
              <a:rPr lang="en-US" sz="2200" dirty="0"/>
              <a:t>Therapeutic Community Residence (TCR) – 7 homes</a:t>
            </a:r>
          </a:p>
          <a:p>
            <a:r>
              <a:rPr lang="en-US" sz="2200" dirty="0"/>
              <a:t>Residential Care, level 3 – 11 homes</a:t>
            </a:r>
          </a:p>
          <a:p>
            <a:r>
              <a:rPr lang="en-US" sz="2200" dirty="0"/>
              <a:t>Residential Care, level 4 – none right now</a:t>
            </a:r>
          </a:p>
          <a:p>
            <a:pPr marL="0" indent="0">
              <a:buNone/>
            </a:pPr>
            <a:r>
              <a:rPr lang="en-US" sz="2200" dirty="0"/>
              <a:t>There are also some group living settings that are not licensed.</a:t>
            </a:r>
          </a:p>
        </p:txBody>
      </p:sp>
      <p:pic>
        <p:nvPicPr>
          <p:cNvPr id="8196" name="Picture 4" descr="License Generic Blue icon | Freepik">
            <a:extLst>
              <a:ext uri="{FF2B5EF4-FFF2-40B4-BE49-F238E27FC236}">
                <a16:creationId xmlns:a16="http://schemas.microsoft.com/office/drawing/2014/main" id="{1C9EE2D4-A6E8-87B2-53D8-E8E74CD0FB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4" r="1988" b="-3"/>
          <a:stretch>
            <a:fillRect/>
          </a:stretch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7390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3EEE2-93A6-3762-511E-3290CF94A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Licensing, continued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E3E1DB-C09C-704F-857A-E1982DC1A9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Positive Things: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C2515B-D1E7-A07D-65A1-C5D098F0081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Licensing can make sure there are strong health and safety measures.</a:t>
            </a:r>
          </a:p>
          <a:p>
            <a:r>
              <a:rPr lang="en-US" sz="2400" dirty="0"/>
              <a:t>Licensing can protect individual rights.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62A651-8D05-8173-0240-C49B59B69E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Negative Things: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C6C9AE-5614-1804-B539-A2608D0F098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Can limit the autonomy of residents.</a:t>
            </a:r>
          </a:p>
          <a:p>
            <a:r>
              <a:rPr lang="en-US" sz="2400" dirty="0"/>
              <a:t>Some rules can make a house feel less “homelike.”  </a:t>
            </a:r>
          </a:p>
          <a:p>
            <a:r>
              <a:rPr lang="en-US" sz="2400" dirty="0"/>
              <a:t>Some rules add cost, because staff do more reporting and checking that rules are followed.</a:t>
            </a:r>
          </a:p>
        </p:txBody>
      </p:sp>
      <p:pic>
        <p:nvPicPr>
          <p:cNvPr id="7" name="Picture 4" descr="License Generic Blue icon | Freepik">
            <a:extLst>
              <a:ext uri="{FF2B5EF4-FFF2-40B4-BE49-F238E27FC236}">
                <a16:creationId xmlns:a16="http://schemas.microsoft.com/office/drawing/2014/main" id="{1F8E978D-C4FE-D62E-3A27-069081FDA6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4" r="1988" b="-3"/>
          <a:stretch>
            <a:fillRect/>
          </a:stretch>
        </p:blipFill>
        <p:spPr bwMode="auto">
          <a:xfrm>
            <a:off x="9770741" y="449270"/>
            <a:ext cx="1581471" cy="1643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3F482C3-4689-1415-97A8-B56CF7442BB0}"/>
              </a:ext>
            </a:extLst>
          </p:cNvPr>
          <p:cNvCxnSpPr/>
          <p:nvPr/>
        </p:nvCxnSpPr>
        <p:spPr>
          <a:xfrm>
            <a:off x="839788" y="1476375"/>
            <a:ext cx="8930953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84761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2F05FF-9637-99E7-51A4-39933E475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/>
              <a:t>Licensing, continued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4A618-AF62-7740-E3AE-293FDCE1F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200" dirty="0"/>
              <a:t>If more than 2 people receiving services live in a home, should a license always be required?</a:t>
            </a:r>
          </a:p>
          <a:p>
            <a:pPr>
              <a:lnSpc>
                <a:spcPct val="110000"/>
              </a:lnSpc>
            </a:pPr>
            <a:r>
              <a:rPr lang="en-US" sz="2200" dirty="0"/>
              <a:t>There are only three types of license available in the DD system.   </a:t>
            </a:r>
          </a:p>
          <a:p>
            <a:pPr>
              <a:lnSpc>
                <a:spcPct val="110000"/>
              </a:lnSpc>
            </a:pPr>
            <a:r>
              <a:rPr lang="en-US" sz="2200" dirty="0"/>
              <a:t>The three types of license are not a good fit for some of the housing people want.</a:t>
            </a:r>
          </a:p>
          <a:p>
            <a:pPr marL="0" indent="0">
              <a:lnSpc>
                <a:spcPct val="110000"/>
              </a:lnSpc>
              <a:buNone/>
            </a:pPr>
            <a:endParaRPr lang="en-US" sz="2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2400" dirty="0"/>
              <a:t>RECOMMENDED:  DAIL “fast track” a study to figure out the best way to solve this problem.</a:t>
            </a:r>
          </a:p>
        </p:txBody>
      </p:sp>
      <p:pic>
        <p:nvPicPr>
          <p:cNvPr id="4" name="Picture 4" descr="License Generic Blue icon | Freepik">
            <a:extLst>
              <a:ext uri="{FF2B5EF4-FFF2-40B4-BE49-F238E27FC236}">
                <a16:creationId xmlns:a16="http://schemas.microsoft.com/office/drawing/2014/main" id="{03134E36-1030-A40B-5C25-840B59F2B8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4" r="1988" b="-3"/>
          <a:stretch>
            <a:fillRect/>
          </a:stretch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6935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592F57-8A23-61B8-23EF-7BC13D0E1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/>
              <a:t>Act 69 – What?</a:t>
            </a:r>
          </a:p>
        </p:txBody>
      </p:sp>
      <p:sp>
        <p:nvSpPr>
          <p:cNvPr id="2057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5643C-3FA6-4FCD-23A8-444055DF5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200" dirty="0"/>
              <a:t>Create a Plan to develop housing for individuals who participate in Developmental Disabilities Services.   </a:t>
            </a:r>
          </a:p>
          <a:p>
            <a:pPr marL="0" indent="0">
              <a:buNone/>
            </a:pPr>
            <a:r>
              <a:rPr lang="en-US" sz="2200" dirty="0"/>
              <a:t>Plan must have:</a:t>
            </a:r>
          </a:p>
          <a:p>
            <a:pPr marL="685800" indent="-284163">
              <a:buAutoNum type="arabicPeriod"/>
            </a:pPr>
            <a:r>
              <a:rPr lang="en-US" sz="2200" dirty="0"/>
              <a:t>How long will it take to get to 600 units?</a:t>
            </a:r>
          </a:p>
          <a:p>
            <a:pPr marL="685800" indent="-284163">
              <a:buAutoNum type="arabicPeriod"/>
            </a:pPr>
            <a:r>
              <a:rPr lang="en-US" sz="2200" dirty="0"/>
              <a:t>What would this cost?</a:t>
            </a:r>
          </a:p>
          <a:p>
            <a:pPr marL="685800" indent="-284163">
              <a:buAutoNum type="arabicPeriod"/>
            </a:pPr>
            <a:r>
              <a:rPr lang="en-US" sz="2200" dirty="0"/>
              <a:t>Are there State policies that need to change?</a:t>
            </a:r>
          </a:p>
          <a:p>
            <a:pPr marL="685800" indent="-284163">
              <a:buAutoNum type="arabicPeriod"/>
            </a:pPr>
            <a:r>
              <a:rPr lang="en-US" sz="2200" dirty="0"/>
              <a:t>Will the Plan address the full range of support needs for this group?</a:t>
            </a:r>
          </a:p>
        </p:txBody>
      </p:sp>
      <p:pic>
        <p:nvPicPr>
          <p:cNvPr id="2050" name="Picture 2" descr="Affordable housing color icon. Shelter for homeless. Real estate insurance.  Hands holding house. Isolated vector illustration 4974854 Vector Art at  Vecteezy">
            <a:extLst>
              <a:ext uri="{FF2B5EF4-FFF2-40B4-BE49-F238E27FC236}">
                <a16:creationId xmlns:a16="http://schemas.microsoft.com/office/drawing/2014/main" id="{58D18E7D-7749-18B3-51D9-B560D01856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7" r="1775" b="-3"/>
          <a:stretch>
            <a:fillRect/>
          </a:stretch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42032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333" name="Rectangle 13332">
            <a:extLst>
              <a:ext uri="{FF2B5EF4-FFF2-40B4-BE49-F238E27FC236}">
                <a16:creationId xmlns:a16="http://schemas.microsoft.com/office/drawing/2014/main" id="{117AB3D3-3C9C-4DED-809A-78734805B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86178B-682E-EDFE-E813-BFA2C93EC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US" sz="4800"/>
              <a:t>Residences not run by DA/SSAs</a:t>
            </a:r>
          </a:p>
        </p:txBody>
      </p:sp>
      <p:sp>
        <p:nvSpPr>
          <p:cNvPr id="13335" name="Rectangle 13334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37" name="Rectangle 13336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7816F-DA64-1162-34A7-06156E032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en-US" sz="2000"/>
              <a:t>Are not paid enough money to deliver the services their residents need.</a:t>
            </a:r>
          </a:p>
          <a:p>
            <a:r>
              <a:rPr lang="en-US" sz="2000"/>
              <a:t>Are heavily dependent on fundraising. Not sustainable.  Not scalable.</a:t>
            </a:r>
          </a:p>
          <a:p>
            <a:endParaRPr lang="en-US" sz="2000"/>
          </a:p>
          <a:p>
            <a:pPr marL="0" indent="0">
              <a:buNone/>
            </a:pPr>
            <a:r>
              <a:rPr lang="en-US" sz="2000"/>
              <a:t>RECOMMENDED:  A group is working on this.  Continue to use the tools of payment reform to figure out a fair way to fund residential services when they are not run by DA/SSAs</a:t>
            </a:r>
          </a:p>
        </p:txBody>
      </p:sp>
      <p:pic>
        <p:nvPicPr>
          <p:cNvPr id="1026" name="Picture 2" descr="Scenes from Heartbeet Lifesharing, Vermont | Saveur">
            <a:extLst>
              <a:ext uri="{FF2B5EF4-FFF2-40B4-BE49-F238E27FC236}">
                <a16:creationId xmlns:a16="http://schemas.microsoft.com/office/drawing/2014/main" id="{A625583C-B4E8-73AA-9D57-8452552A0D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42"/>
          <a:stretch>
            <a:fillRect/>
          </a:stretch>
        </p:blipFill>
        <p:spPr bwMode="auto">
          <a:xfrm>
            <a:off x="5911532" y="2484255"/>
            <a:ext cx="5150277" cy="3714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39" name="Rectangle 13338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9355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498B69-0571-C1B5-A486-98AE90FB1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pPr algn="r"/>
            <a:r>
              <a:rPr lang="en-US" sz="4600" dirty="0"/>
              <a:t>Coordinating Future Housing Development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F8188A7-FBB8-AD71-3164-9DACB85B1B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4821083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45234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341" name="Rectangle 12340">
            <a:extLst>
              <a:ext uri="{FF2B5EF4-FFF2-40B4-BE49-F238E27FC236}">
                <a16:creationId xmlns:a16="http://schemas.microsoft.com/office/drawing/2014/main" id="{B5A8AFA4-5C32-4100-9C6D-839A47E15F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343" name="Rectangle 12342">
            <a:extLst>
              <a:ext uri="{FF2B5EF4-FFF2-40B4-BE49-F238E27FC236}">
                <a16:creationId xmlns:a16="http://schemas.microsoft.com/office/drawing/2014/main" id="{96B5F253-7949-47C2-9DBD-1570ECDA2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799" y="685800"/>
            <a:ext cx="5421703" cy="548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14D95D-D207-2C10-7ABA-EF6A69CDD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8426" y="1254763"/>
            <a:ext cx="3444948" cy="24817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200" dirty="0">
                <a:solidFill>
                  <a:srgbClr val="595959"/>
                </a:solidFill>
              </a:rPr>
              <a:t>This must be a statewide effort.</a:t>
            </a:r>
            <a:br>
              <a:rPr lang="en-US" sz="3200" dirty="0">
                <a:solidFill>
                  <a:srgbClr val="595959"/>
                </a:solidFill>
              </a:rPr>
            </a:br>
            <a:r>
              <a:rPr lang="en-US" sz="3200" dirty="0">
                <a:solidFill>
                  <a:srgbClr val="595959"/>
                </a:solidFill>
              </a:rPr>
              <a:t>How do we bring all the agencies into this work?</a:t>
            </a:r>
          </a:p>
        </p:txBody>
      </p:sp>
      <p:pic>
        <p:nvPicPr>
          <p:cNvPr id="3074" name="Picture 2" descr="May include: A vintage style illustration of a rural Vermont landscape. The image features a winding road leading through a valley with rolling hills, green trees, and white houses. The text 'VERMONT' is printed in white letters across the top of the image.">
            <a:extLst>
              <a:ext uri="{FF2B5EF4-FFF2-40B4-BE49-F238E27FC236}">
                <a16:creationId xmlns:a16="http://schemas.microsoft.com/office/drawing/2014/main" id="{D4573935-8981-ACCB-E729-53A47A122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0" r="9"/>
          <a:stretch>
            <a:fillRect/>
          </a:stretch>
        </p:blipFill>
        <p:spPr bwMode="auto">
          <a:xfrm>
            <a:off x="6107503" y="685799"/>
            <a:ext cx="54102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9965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1E3D38-3086-03CE-5F8E-3DBEE458C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/>
              <a:t>Answering the Legislature’s Questions</a:t>
            </a:r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92126-6015-CF4D-5738-FD45265AD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389682"/>
          </a:xfrm>
        </p:spPr>
        <p:txBody>
          <a:bodyPr anchor="t">
            <a:normAutofit/>
          </a:bodyPr>
          <a:lstStyle/>
          <a:p>
            <a:pPr marL="857250" lvl="1" indent="-457200">
              <a:buNone/>
            </a:pPr>
            <a:r>
              <a:rPr lang="en-US" sz="2200" dirty="0"/>
              <a:t>1.	How long will it take to get to 600 units?</a:t>
            </a:r>
          </a:p>
          <a:p>
            <a:pPr marL="857250" indent="-457200">
              <a:buNone/>
            </a:pPr>
            <a:r>
              <a:rPr lang="en-US" sz="2200" dirty="0"/>
              <a:t>	Vermont could be well on its way in 5 years.</a:t>
            </a:r>
          </a:p>
          <a:p>
            <a:pPr marL="857250" indent="-457200">
              <a:buFont typeface="+mj-lt"/>
              <a:buAutoNum type="arabicPeriod" startAt="2"/>
            </a:pPr>
            <a:r>
              <a:rPr lang="en-US" sz="2200" dirty="0"/>
              <a:t>What would this cost?</a:t>
            </a:r>
          </a:p>
          <a:p>
            <a:pPr marL="857250" indent="-457200">
              <a:buNone/>
            </a:pPr>
            <a:r>
              <a:rPr lang="en-US" sz="2200" dirty="0"/>
              <a:t>	Report suggests $56 to $61 million over 5 yrs.</a:t>
            </a:r>
          </a:p>
          <a:p>
            <a:pPr marL="857250" indent="-457200">
              <a:buAutoNum type="arabicPeriod" startAt="3"/>
            </a:pPr>
            <a:r>
              <a:rPr lang="en-US" sz="2200" dirty="0"/>
              <a:t>Are there State policies that need to change?</a:t>
            </a:r>
          </a:p>
          <a:p>
            <a:pPr marL="857250" indent="-457200">
              <a:buNone/>
              <a:tabLst>
                <a:tab pos="914400" algn="l"/>
              </a:tabLst>
            </a:pPr>
            <a:r>
              <a:rPr lang="en-US" sz="2200" dirty="0"/>
              <a:t>	Very likely.  Need to address licensing &amp; paying non-agency operated settings.</a:t>
            </a:r>
          </a:p>
          <a:p>
            <a:pPr marL="857250" indent="-457200">
              <a:buNone/>
            </a:pPr>
            <a:r>
              <a:rPr lang="en-US" sz="2200" dirty="0"/>
              <a:t>4.	Will the Plan address the full range of support needs for this group?</a:t>
            </a:r>
          </a:p>
          <a:p>
            <a:pPr marL="457200" lvl="1" indent="0">
              <a:buNone/>
            </a:pPr>
            <a:r>
              <a:rPr lang="en-US" sz="2200" dirty="0"/>
              <a:t>        Yes, if we plan carefully, coordinate efforts,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200" dirty="0"/>
              <a:t>        use good data</a:t>
            </a:r>
          </a:p>
        </p:txBody>
      </p:sp>
      <p:pic>
        <p:nvPicPr>
          <p:cNvPr id="4" name="Picture 2" descr="Affordable housing color icon. Shelter for homeless. Real estate insurance.  Hands holding house. Isolated vector illustration 4974854 Vector Art at  Vecteezy">
            <a:extLst>
              <a:ext uri="{FF2B5EF4-FFF2-40B4-BE49-F238E27FC236}">
                <a16:creationId xmlns:a16="http://schemas.microsoft.com/office/drawing/2014/main" id="{8E4A3C22-09D4-A3AC-81B1-FF832D24DC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7" r="1775" b="-3"/>
          <a:stretch>
            <a:fillRect/>
          </a:stretch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21124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8D1053-F260-1A71-4CE9-529C06B5B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/>
              <a:t>The Big Picture</a:t>
            </a:r>
          </a:p>
        </p:txBody>
      </p:sp>
      <p:sp>
        <p:nvSpPr>
          <p:cNvPr id="4105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098" name="Picture 2" descr="Affordable Living - Housing Development Icon - Free Transparent PNG Clipart  Images Download">
            <a:extLst>
              <a:ext uri="{FF2B5EF4-FFF2-40B4-BE49-F238E27FC236}">
                <a16:creationId xmlns:a16="http://schemas.microsoft.com/office/drawing/2014/main" id="{FC6067EA-85BD-CF09-39D3-2E7D03D82D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32619" y1="36275" x2="32619" y2="36275"/>
                        <a14:foregroundMark x1="50595" y1="41912" x2="50595" y2="4191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148" r="26192"/>
          <a:stretch>
            <a:fillRect/>
          </a:stretch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56B6F16-3343-4893-3D1A-6A3CA375E7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8248078"/>
              </p:ext>
            </p:extLst>
          </p:nvPr>
        </p:nvGraphicFramePr>
        <p:xfrm>
          <a:off x="572493" y="2071316"/>
          <a:ext cx="6713552" cy="4119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8752953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A89D9B-7B72-210B-B036-2C7287091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US" sz="5400" dirty="0"/>
              <a:t>For more information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sX0" fmla="*/ 0 w 4480560"/>
              <a:gd name="csY0" fmla="*/ 0 h 18288"/>
              <a:gd name="csX1" fmla="*/ 595274 w 4480560"/>
              <a:gd name="csY1" fmla="*/ 0 h 18288"/>
              <a:gd name="csX2" fmla="*/ 1100938 w 4480560"/>
              <a:gd name="csY2" fmla="*/ 0 h 18288"/>
              <a:gd name="csX3" fmla="*/ 1651406 w 4480560"/>
              <a:gd name="csY3" fmla="*/ 0 h 18288"/>
              <a:gd name="csX4" fmla="*/ 2336292 w 4480560"/>
              <a:gd name="csY4" fmla="*/ 0 h 18288"/>
              <a:gd name="csX5" fmla="*/ 2931566 w 4480560"/>
              <a:gd name="csY5" fmla="*/ 0 h 18288"/>
              <a:gd name="csX6" fmla="*/ 3482035 w 4480560"/>
              <a:gd name="csY6" fmla="*/ 0 h 18288"/>
              <a:gd name="csX7" fmla="*/ 4480560 w 4480560"/>
              <a:gd name="csY7" fmla="*/ 0 h 18288"/>
              <a:gd name="csX8" fmla="*/ 4480560 w 4480560"/>
              <a:gd name="csY8" fmla="*/ 18288 h 18288"/>
              <a:gd name="csX9" fmla="*/ 3840480 w 4480560"/>
              <a:gd name="csY9" fmla="*/ 18288 h 18288"/>
              <a:gd name="csX10" fmla="*/ 3290011 w 4480560"/>
              <a:gd name="csY10" fmla="*/ 18288 h 18288"/>
              <a:gd name="csX11" fmla="*/ 2560320 w 4480560"/>
              <a:gd name="csY11" fmla="*/ 18288 h 18288"/>
              <a:gd name="csX12" fmla="*/ 1965046 w 4480560"/>
              <a:gd name="csY12" fmla="*/ 18288 h 18288"/>
              <a:gd name="csX13" fmla="*/ 1459382 w 4480560"/>
              <a:gd name="csY13" fmla="*/ 18288 h 18288"/>
              <a:gd name="csX14" fmla="*/ 774497 w 4480560"/>
              <a:gd name="csY14" fmla="*/ 18288 h 18288"/>
              <a:gd name="csX15" fmla="*/ 0 w 4480560"/>
              <a:gd name="csY15" fmla="*/ 18288 h 18288"/>
              <a:gd name="csX16" fmla="*/ 0 w 4480560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6356F-AF30-A356-4F37-18E9A64C2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en-US" dirty="0"/>
              <a:t>Report, meeting minutes:  </a:t>
            </a:r>
            <a:r>
              <a:rPr lang="en-US" sz="3200" u="sng" dirty="0">
                <a:hlinkClick r:id="rId3"/>
              </a:rPr>
              <a:t>https://accd.vermont.gov/housing/partners/act-69-2025</a:t>
            </a:r>
            <a:endParaRPr lang="en-US" sz="3200" u="sng" dirty="0"/>
          </a:p>
          <a:p>
            <a:r>
              <a:rPr lang="en-US" sz="3200" dirty="0"/>
              <a:t>Video version of this presentation is also available.</a:t>
            </a:r>
          </a:p>
          <a:p>
            <a:r>
              <a:rPr lang="en-US" sz="3200" dirty="0">
                <a:hlinkClick r:id="rId4"/>
              </a:rPr>
              <a:t>Kirsten.Murphy@Vermont.gov</a:t>
            </a:r>
            <a:r>
              <a:rPr lang="en-US" sz="3200" dirty="0"/>
              <a:t> </a:t>
            </a:r>
            <a:endParaRPr lang="en-US" sz="3600" dirty="0"/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548068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C54E43-C43E-68C1-0934-FB2C17FC7B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660936"/>
          </a:xfrm>
        </p:spPr>
        <p:txBody>
          <a:bodyPr>
            <a:normAutofit/>
          </a:bodyPr>
          <a:lstStyle/>
          <a:p>
            <a:r>
              <a:rPr lang="en-US" sz="2800" dirty="0"/>
              <a:t>Representatives from: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938A92-D1A3-2D33-4C35-1492BC07DE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342099"/>
            <a:ext cx="10512424" cy="4049176"/>
          </a:xfrm>
        </p:spPr>
        <p:txBody>
          <a:bodyPr>
            <a:normAutofit fontScale="70000" lnSpcReduction="20000"/>
          </a:bodyPr>
          <a:lstStyle/>
          <a:p>
            <a:pPr marL="457200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Agency of Human Services, Secretary’s Office</a:t>
            </a:r>
          </a:p>
          <a:p>
            <a:pPr marL="457200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State Treasurer’s Office</a:t>
            </a:r>
          </a:p>
          <a:p>
            <a:pPr marL="457200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Vermont Housing &amp; Conservation Board (VHCB)</a:t>
            </a:r>
          </a:p>
          <a:p>
            <a:pPr marL="457200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Department of Housing and Community Development</a:t>
            </a:r>
          </a:p>
          <a:p>
            <a:pPr marL="457200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Associated General Contractors of Vermont</a:t>
            </a:r>
          </a:p>
          <a:p>
            <a:pPr marL="457200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Vermont Care Partners</a:t>
            </a:r>
          </a:p>
          <a:p>
            <a:pPr marL="457200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Parent-led Developmental Disabilities Housing Initiative</a:t>
            </a:r>
          </a:p>
          <a:p>
            <a:pPr marL="457200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Green Mountain Self-Advocates</a:t>
            </a:r>
          </a:p>
          <a:p>
            <a:pPr marL="457200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Vermont Developmental Disabilities Council</a:t>
            </a:r>
          </a:p>
          <a:p>
            <a:pPr marL="457200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Legislature -- Senator Alison Clarkson and Rep. Ann Donahue</a:t>
            </a:r>
          </a:p>
          <a:p>
            <a:pPr>
              <a:lnSpc>
                <a:spcPct val="120000"/>
              </a:lnSpc>
            </a:pPr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994158FA-84BE-0180-39B2-DF400E61F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69, Section 5 – Who?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93835E3-E8B2-1A09-F10D-8504CC81477C}"/>
              </a:ext>
            </a:extLst>
          </p:cNvPr>
          <p:cNvCxnSpPr/>
          <p:nvPr/>
        </p:nvCxnSpPr>
        <p:spPr>
          <a:xfrm>
            <a:off x="735980" y="1527717"/>
            <a:ext cx="10281425" cy="0"/>
          </a:xfrm>
          <a:prstGeom prst="line">
            <a:avLst/>
          </a:prstGeom>
          <a:ln w="38100"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5503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42F9E5-04F8-7518-535E-40D6B7975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US" sz="4800" dirty="0"/>
              <a:t>Touchstones</a:t>
            </a:r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sX0" fmla="*/ 0 w 4480560"/>
              <a:gd name="csY0" fmla="*/ 0 h 18288"/>
              <a:gd name="csX1" fmla="*/ 595274 w 4480560"/>
              <a:gd name="csY1" fmla="*/ 0 h 18288"/>
              <a:gd name="csX2" fmla="*/ 1100938 w 4480560"/>
              <a:gd name="csY2" fmla="*/ 0 h 18288"/>
              <a:gd name="csX3" fmla="*/ 1651406 w 4480560"/>
              <a:gd name="csY3" fmla="*/ 0 h 18288"/>
              <a:gd name="csX4" fmla="*/ 2336292 w 4480560"/>
              <a:gd name="csY4" fmla="*/ 0 h 18288"/>
              <a:gd name="csX5" fmla="*/ 2931566 w 4480560"/>
              <a:gd name="csY5" fmla="*/ 0 h 18288"/>
              <a:gd name="csX6" fmla="*/ 3482035 w 4480560"/>
              <a:gd name="csY6" fmla="*/ 0 h 18288"/>
              <a:gd name="csX7" fmla="*/ 4480560 w 4480560"/>
              <a:gd name="csY7" fmla="*/ 0 h 18288"/>
              <a:gd name="csX8" fmla="*/ 4480560 w 4480560"/>
              <a:gd name="csY8" fmla="*/ 18288 h 18288"/>
              <a:gd name="csX9" fmla="*/ 3840480 w 4480560"/>
              <a:gd name="csY9" fmla="*/ 18288 h 18288"/>
              <a:gd name="csX10" fmla="*/ 3290011 w 4480560"/>
              <a:gd name="csY10" fmla="*/ 18288 h 18288"/>
              <a:gd name="csX11" fmla="*/ 2560320 w 4480560"/>
              <a:gd name="csY11" fmla="*/ 18288 h 18288"/>
              <a:gd name="csX12" fmla="*/ 1965046 w 4480560"/>
              <a:gd name="csY12" fmla="*/ 18288 h 18288"/>
              <a:gd name="csX13" fmla="*/ 1459382 w 4480560"/>
              <a:gd name="csY13" fmla="*/ 18288 h 18288"/>
              <a:gd name="csX14" fmla="*/ 774497 w 4480560"/>
              <a:gd name="csY14" fmla="*/ 18288 h 18288"/>
              <a:gd name="csX15" fmla="*/ 0 w 4480560"/>
              <a:gd name="csY15" fmla="*/ 18288 h 18288"/>
              <a:gd name="csX16" fmla="*/ 0 w 4480560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1B730-2D0E-7496-8B57-6E6C563B4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dirty="0"/>
              <a:t>Every Vermonter with I/DD deserves to live with dignity, safety, and self-determination in the community they call home.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It’s not about the Building!  It’s about having the right supports in place.</a:t>
            </a:r>
          </a:p>
        </p:txBody>
      </p:sp>
    </p:spTree>
    <p:extLst>
      <p:ext uri="{BB962C8B-B14F-4D97-AF65-F5344CB8AC3E}">
        <p14:creationId xmlns:p14="http://schemas.microsoft.com/office/powerpoint/2010/main" val="1961211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08953E74-D241-4DDF-8508-F0365EA13A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C3C901A-B2F4-4A3C-BCDD-7C8D587EC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12192000" cy="2371134"/>
          </a:xfrm>
          <a:custGeom>
            <a:avLst/>
            <a:gdLst>
              <a:gd name="connsiteX0" fmla="*/ 0 w 12192000"/>
              <a:gd name="connsiteY0" fmla="*/ 0 h 2515690"/>
              <a:gd name="connsiteX1" fmla="*/ 170442 w 12192000"/>
              <a:gd name="connsiteY1" fmla="*/ 96074 h 2515690"/>
              <a:gd name="connsiteX2" fmla="*/ 424739 w 12192000"/>
              <a:gd name="connsiteY2" fmla="*/ 224865 h 2515690"/>
              <a:gd name="connsiteX3" fmla="*/ 748273 w 12192000"/>
              <a:gd name="connsiteY3" fmla="*/ 373939 h 2515690"/>
              <a:gd name="connsiteX4" fmla="*/ 1037058 w 12192000"/>
              <a:gd name="connsiteY4" fmla="*/ 499994 h 2515690"/>
              <a:gd name="connsiteX5" fmla="*/ 1101312 w 12192000"/>
              <a:gd name="connsiteY5" fmla="*/ 428540 h 2515690"/>
              <a:gd name="connsiteX6" fmla="*/ 1367071 w 12192000"/>
              <a:gd name="connsiteY6" fmla="*/ 516118 h 2515690"/>
              <a:gd name="connsiteX7" fmla="*/ 2189943 w 12192000"/>
              <a:gd name="connsiteY7" fmla="*/ 794533 h 2515690"/>
              <a:gd name="connsiteX8" fmla="*/ 2390329 w 12192000"/>
              <a:gd name="connsiteY8" fmla="*/ 920897 h 2515690"/>
              <a:gd name="connsiteX9" fmla="*/ 2459570 w 12192000"/>
              <a:gd name="connsiteY9" fmla="*/ 983740 h 2515690"/>
              <a:gd name="connsiteX10" fmla="*/ 2503252 w 12192000"/>
              <a:gd name="connsiteY10" fmla="*/ 1000151 h 2515690"/>
              <a:gd name="connsiteX11" fmla="*/ 2503252 w 12192000"/>
              <a:gd name="connsiteY11" fmla="*/ 1008273 h 2515690"/>
              <a:gd name="connsiteX12" fmla="*/ 2511191 w 12192000"/>
              <a:gd name="connsiteY12" fmla="*/ 1009499 h 2515690"/>
              <a:gd name="connsiteX13" fmla="*/ 2565029 w 12192000"/>
              <a:gd name="connsiteY13" fmla="*/ 1015977 h 2515690"/>
              <a:gd name="connsiteX14" fmla="*/ 2593745 w 12192000"/>
              <a:gd name="connsiteY14" fmla="*/ 1019963 h 2515690"/>
              <a:gd name="connsiteX15" fmla="*/ 2591015 w 12192000"/>
              <a:gd name="connsiteY15" fmla="*/ 1019651 h 2515690"/>
              <a:gd name="connsiteX16" fmla="*/ 2590137 w 12192000"/>
              <a:gd name="connsiteY16" fmla="*/ 1019549 h 2515690"/>
              <a:gd name="connsiteX17" fmla="*/ 2589021 w 12192000"/>
              <a:gd name="connsiteY17" fmla="*/ 1019424 h 2515690"/>
              <a:gd name="connsiteX18" fmla="*/ 2591015 w 12192000"/>
              <a:gd name="connsiteY18" fmla="*/ 1019651 h 2515690"/>
              <a:gd name="connsiteX19" fmla="*/ 2602385 w 12192000"/>
              <a:gd name="connsiteY19" fmla="*/ 1020975 h 2515690"/>
              <a:gd name="connsiteX20" fmla="*/ 2614445 w 12192000"/>
              <a:gd name="connsiteY20" fmla="*/ 1022389 h 2515690"/>
              <a:gd name="connsiteX21" fmla="*/ 2614445 w 12192000"/>
              <a:gd name="connsiteY21" fmla="*/ 1020966 h 2515690"/>
              <a:gd name="connsiteX22" fmla="*/ 2676661 w 12192000"/>
              <a:gd name="connsiteY22" fmla="*/ 1029355 h 2515690"/>
              <a:gd name="connsiteX23" fmla="*/ 2788597 w 12192000"/>
              <a:gd name="connsiteY23" fmla="*/ 1048926 h 2515690"/>
              <a:gd name="connsiteX24" fmla="*/ 2812742 w 12192000"/>
              <a:gd name="connsiteY24" fmla="*/ 1057667 h 2515690"/>
              <a:gd name="connsiteX25" fmla="*/ 2970201 w 12192000"/>
              <a:gd name="connsiteY25" fmla="*/ 949091 h 2515690"/>
              <a:gd name="connsiteX26" fmla="*/ 3030610 w 12192000"/>
              <a:gd name="connsiteY26" fmla="*/ 1049340 h 2515690"/>
              <a:gd name="connsiteX27" fmla="*/ 3058913 w 12192000"/>
              <a:gd name="connsiteY27" fmla="*/ 1048085 h 2515690"/>
              <a:gd name="connsiteX28" fmla="*/ 3072697 w 12192000"/>
              <a:gd name="connsiteY28" fmla="*/ 1045316 h 2515690"/>
              <a:gd name="connsiteX29" fmla="*/ 3083305 w 12192000"/>
              <a:gd name="connsiteY29" fmla="*/ 1040550 h 2515690"/>
              <a:gd name="connsiteX30" fmla="*/ 3125603 w 12192000"/>
              <a:gd name="connsiteY30" fmla="*/ 1004583 h 2515690"/>
              <a:gd name="connsiteX31" fmla="*/ 3385106 w 12192000"/>
              <a:gd name="connsiteY31" fmla="*/ 1042233 h 2515690"/>
              <a:gd name="connsiteX32" fmla="*/ 3424945 w 12192000"/>
              <a:gd name="connsiteY32" fmla="*/ 1065268 h 2515690"/>
              <a:gd name="connsiteX33" fmla="*/ 3436948 w 12192000"/>
              <a:gd name="connsiteY33" fmla="*/ 1068018 h 2515690"/>
              <a:gd name="connsiteX34" fmla="*/ 3466714 w 12192000"/>
              <a:gd name="connsiteY34" fmla="*/ 1063419 h 2515690"/>
              <a:gd name="connsiteX35" fmla="*/ 3550909 w 12192000"/>
              <a:gd name="connsiteY35" fmla="*/ 1044511 h 2515690"/>
              <a:gd name="connsiteX36" fmla="*/ 3555900 w 12192000"/>
              <a:gd name="connsiteY36" fmla="*/ 1041996 h 2515690"/>
              <a:gd name="connsiteX37" fmla="*/ 3625978 w 12192000"/>
              <a:gd name="connsiteY37" fmla="*/ 1023459 h 2515690"/>
              <a:gd name="connsiteX38" fmla="*/ 3632465 w 12192000"/>
              <a:gd name="connsiteY38" fmla="*/ 1023522 h 2515690"/>
              <a:gd name="connsiteX39" fmla="*/ 3649063 w 12192000"/>
              <a:gd name="connsiteY39" fmla="*/ 1018726 h 2515690"/>
              <a:gd name="connsiteX40" fmla="*/ 3805954 w 12192000"/>
              <a:gd name="connsiteY40" fmla="*/ 917517 h 2515690"/>
              <a:gd name="connsiteX41" fmla="*/ 4020506 w 12192000"/>
              <a:gd name="connsiteY41" fmla="*/ 816231 h 2515690"/>
              <a:gd name="connsiteX42" fmla="*/ 4233682 w 12192000"/>
              <a:gd name="connsiteY42" fmla="*/ 799511 h 2515690"/>
              <a:gd name="connsiteX43" fmla="*/ 4306552 w 12192000"/>
              <a:gd name="connsiteY43" fmla="*/ 610207 h 2515690"/>
              <a:gd name="connsiteX44" fmla="*/ 4816604 w 12192000"/>
              <a:gd name="connsiteY44" fmla="*/ 773163 h 2515690"/>
              <a:gd name="connsiteX45" fmla="*/ 4916502 w 12192000"/>
              <a:gd name="connsiteY45" fmla="*/ 788104 h 2515690"/>
              <a:gd name="connsiteX46" fmla="*/ 5224415 w 12192000"/>
              <a:gd name="connsiteY46" fmla="*/ 674418 h 2515690"/>
              <a:gd name="connsiteX47" fmla="*/ 5274077 w 12192000"/>
              <a:gd name="connsiteY47" fmla="*/ 655978 h 2515690"/>
              <a:gd name="connsiteX48" fmla="*/ 5371217 w 12192000"/>
              <a:gd name="connsiteY48" fmla="*/ 614372 h 2515690"/>
              <a:gd name="connsiteX49" fmla="*/ 5364523 w 12192000"/>
              <a:gd name="connsiteY49" fmla="*/ 502501 h 2515690"/>
              <a:gd name="connsiteX50" fmla="*/ 5457871 w 12192000"/>
              <a:gd name="connsiteY50" fmla="*/ 558285 h 2515690"/>
              <a:gd name="connsiteX51" fmla="*/ 5750580 w 12192000"/>
              <a:gd name="connsiteY51" fmla="*/ 663503 h 2515690"/>
              <a:gd name="connsiteX52" fmla="*/ 5976618 w 12192000"/>
              <a:gd name="connsiteY52" fmla="*/ 582652 h 2515690"/>
              <a:gd name="connsiteX53" fmla="*/ 6009346 w 12192000"/>
              <a:gd name="connsiteY53" fmla="*/ 559470 h 2515690"/>
              <a:gd name="connsiteX54" fmla="*/ 6069735 w 12192000"/>
              <a:gd name="connsiteY54" fmla="*/ 587803 h 2515690"/>
              <a:gd name="connsiteX55" fmla="*/ 6270319 w 12192000"/>
              <a:gd name="connsiteY55" fmla="*/ 643982 h 2515690"/>
              <a:gd name="connsiteX56" fmla="*/ 6406781 w 12192000"/>
              <a:gd name="connsiteY56" fmla="*/ 672327 h 2515690"/>
              <a:gd name="connsiteX57" fmla="*/ 6469508 w 12192000"/>
              <a:gd name="connsiteY57" fmla="*/ 708574 h 2515690"/>
              <a:gd name="connsiteX58" fmla="*/ 6515869 w 12192000"/>
              <a:gd name="connsiteY58" fmla="*/ 715738 h 2515690"/>
              <a:gd name="connsiteX59" fmla="*/ 6725938 w 12192000"/>
              <a:gd name="connsiteY59" fmla="*/ 691128 h 2515690"/>
              <a:gd name="connsiteX60" fmla="*/ 6778240 w 12192000"/>
              <a:gd name="connsiteY60" fmla="*/ 678998 h 2515690"/>
              <a:gd name="connsiteX61" fmla="*/ 6806944 w 12192000"/>
              <a:gd name="connsiteY61" fmla="*/ 646178 h 2515690"/>
              <a:gd name="connsiteX62" fmla="*/ 6830632 w 12192000"/>
              <a:gd name="connsiteY62" fmla="*/ 633915 h 2515690"/>
              <a:gd name="connsiteX63" fmla="*/ 6858072 w 12192000"/>
              <a:gd name="connsiteY63" fmla="*/ 646178 h 2515690"/>
              <a:gd name="connsiteX64" fmla="*/ 6891322 w 12192000"/>
              <a:gd name="connsiteY64" fmla="*/ 678998 h 2515690"/>
              <a:gd name="connsiteX65" fmla="*/ 6951905 w 12192000"/>
              <a:gd name="connsiteY65" fmla="*/ 691128 h 2515690"/>
              <a:gd name="connsiteX66" fmla="*/ 7195246 w 12192000"/>
              <a:gd name="connsiteY66" fmla="*/ 715738 h 2515690"/>
              <a:gd name="connsiteX67" fmla="*/ 7248949 w 12192000"/>
              <a:gd name="connsiteY67" fmla="*/ 708574 h 2515690"/>
              <a:gd name="connsiteX68" fmla="*/ 7321609 w 12192000"/>
              <a:gd name="connsiteY68" fmla="*/ 672327 h 2515690"/>
              <a:gd name="connsiteX69" fmla="*/ 7479684 w 12192000"/>
              <a:gd name="connsiteY69" fmla="*/ 643982 h 2515690"/>
              <a:gd name="connsiteX70" fmla="*/ 7712035 w 12192000"/>
              <a:gd name="connsiteY70" fmla="*/ 587803 h 2515690"/>
              <a:gd name="connsiteX71" fmla="*/ 7781987 w 12192000"/>
              <a:gd name="connsiteY71" fmla="*/ 559470 h 2515690"/>
              <a:gd name="connsiteX72" fmla="*/ 7819900 w 12192000"/>
              <a:gd name="connsiteY72" fmla="*/ 582652 h 2515690"/>
              <a:gd name="connsiteX73" fmla="*/ 8081736 w 12192000"/>
              <a:gd name="connsiteY73" fmla="*/ 663503 h 2515690"/>
              <a:gd name="connsiteX74" fmla="*/ 8420801 w 12192000"/>
              <a:gd name="connsiteY74" fmla="*/ 558285 h 2515690"/>
              <a:gd name="connsiteX75" fmla="*/ 8528933 w 12192000"/>
              <a:gd name="connsiteY75" fmla="*/ 502501 h 2515690"/>
              <a:gd name="connsiteX76" fmla="*/ 8521178 w 12192000"/>
              <a:gd name="connsiteY76" fmla="*/ 614372 h 2515690"/>
              <a:gd name="connsiteX77" fmla="*/ 8633702 w 12192000"/>
              <a:gd name="connsiteY77" fmla="*/ 655978 h 2515690"/>
              <a:gd name="connsiteX78" fmla="*/ 8691231 w 12192000"/>
              <a:gd name="connsiteY78" fmla="*/ 674418 h 2515690"/>
              <a:gd name="connsiteX79" fmla="*/ 9047908 w 12192000"/>
              <a:gd name="connsiteY79" fmla="*/ 788104 h 2515690"/>
              <a:gd name="connsiteX80" fmla="*/ 9163628 w 12192000"/>
              <a:gd name="connsiteY80" fmla="*/ 773163 h 2515690"/>
              <a:gd name="connsiteX81" fmla="*/ 9754459 w 12192000"/>
              <a:gd name="connsiteY81" fmla="*/ 610207 h 2515690"/>
              <a:gd name="connsiteX82" fmla="*/ 9838868 w 12192000"/>
              <a:gd name="connsiteY82" fmla="*/ 799511 h 2515690"/>
              <a:gd name="connsiteX83" fmla="*/ 10085808 w 12192000"/>
              <a:gd name="connsiteY83" fmla="*/ 816231 h 2515690"/>
              <a:gd name="connsiteX84" fmla="*/ 10334338 w 12192000"/>
              <a:gd name="connsiteY84" fmla="*/ 917517 h 2515690"/>
              <a:gd name="connsiteX85" fmla="*/ 10516076 w 12192000"/>
              <a:gd name="connsiteY85" fmla="*/ 1018726 h 2515690"/>
              <a:gd name="connsiteX86" fmla="*/ 10535302 w 12192000"/>
              <a:gd name="connsiteY86" fmla="*/ 1023522 h 2515690"/>
              <a:gd name="connsiteX87" fmla="*/ 10542819 w 12192000"/>
              <a:gd name="connsiteY87" fmla="*/ 1023458 h 2515690"/>
              <a:gd name="connsiteX88" fmla="*/ 10623994 w 12192000"/>
              <a:gd name="connsiteY88" fmla="*/ 1041996 h 2515690"/>
              <a:gd name="connsiteX89" fmla="*/ 10629774 w 12192000"/>
              <a:gd name="connsiteY89" fmla="*/ 1044511 h 2515690"/>
              <a:gd name="connsiteX90" fmla="*/ 10727305 w 12192000"/>
              <a:gd name="connsiteY90" fmla="*/ 1063419 h 2515690"/>
              <a:gd name="connsiteX91" fmla="*/ 10761785 w 12192000"/>
              <a:gd name="connsiteY91" fmla="*/ 1068017 h 2515690"/>
              <a:gd name="connsiteX92" fmla="*/ 10775688 w 12192000"/>
              <a:gd name="connsiteY92" fmla="*/ 1065268 h 2515690"/>
              <a:gd name="connsiteX93" fmla="*/ 10821837 w 12192000"/>
              <a:gd name="connsiteY93" fmla="*/ 1042232 h 2515690"/>
              <a:gd name="connsiteX94" fmla="*/ 11122438 w 12192000"/>
              <a:gd name="connsiteY94" fmla="*/ 1004583 h 2515690"/>
              <a:gd name="connsiteX95" fmla="*/ 11171433 w 12192000"/>
              <a:gd name="connsiteY95" fmla="*/ 1040550 h 2515690"/>
              <a:gd name="connsiteX96" fmla="*/ 11183724 w 12192000"/>
              <a:gd name="connsiteY96" fmla="*/ 1045316 h 2515690"/>
              <a:gd name="connsiteX97" fmla="*/ 11199690 w 12192000"/>
              <a:gd name="connsiteY97" fmla="*/ 1048085 h 2515690"/>
              <a:gd name="connsiteX98" fmla="*/ 11232475 w 12192000"/>
              <a:gd name="connsiteY98" fmla="*/ 1049340 h 2515690"/>
              <a:gd name="connsiteX99" fmla="*/ 11302451 w 12192000"/>
              <a:gd name="connsiteY99" fmla="*/ 949091 h 2515690"/>
              <a:gd name="connsiteX100" fmla="*/ 11484849 w 12192000"/>
              <a:gd name="connsiteY100" fmla="*/ 1057667 h 2515690"/>
              <a:gd name="connsiteX101" fmla="*/ 11512818 w 12192000"/>
              <a:gd name="connsiteY101" fmla="*/ 1048926 h 2515690"/>
              <a:gd name="connsiteX102" fmla="*/ 11642481 w 12192000"/>
              <a:gd name="connsiteY102" fmla="*/ 1029355 h 2515690"/>
              <a:gd name="connsiteX103" fmla="*/ 11714551 w 12192000"/>
              <a:gd name="connsiteY103" fmla="*/ 1020966 h 2515690"/>
              <a:gd name="connsiteX104" fmla="*/ 11714551 w 12192000"/>
              <a:gd name="connsiteY104" fmla="*/ 1022389 h 2515690"/>
              <a:gd name="connsiteX105" fmla="*/ 11728519 w 12192000"/>
              <a:gd name="connsiteY105" fmla="*/ 1020975 h 2515690"/>
              <a:gd name="connsiteX106" fmla="*/ 11741691 w 12192000"/>
              <a:gd name="connsiteY106" fmla="*/ 1019651 h 2515690"/>
              <a:gd name="connsiteX107" fmla="*/ 11743999 w 12192000"/>
              <a:gd name="connsiteY107" fmla="*/ 1019424 h 2515690"/>
              <a:gd name="connsiteX108" fmla="*/ 11742709 w 12192000"/>
              <a:gd name="connsiteY108" fmla="*/ 1019549 h 2515690"/>
              <a:gd name="connsiteX109" fmla="*/ 11741691 w 12192000"/>
              <a:gd name="connsiteY109" fmla="*/ 1019651 h 2515690"/>
              <a:gd name="connsiteX110" fmla="*/ 11738529 w 12192000"/>
              <a:gd name="connsiteY110" fmla="*/ 1019963 h 2515690"/>
              <a:gd name="connsiteX111" fmla="*/ 11771791 w 12192000"/>
              <a:gd name="connsiteY111" fmla="*/ 1015977 h 2515690"/>
              <a:gd name="connsiteX112" fmla="*/ 11834157 w 12192000"/>
              <a:gd name="connsiteY112" fmla="*/ 1009499 h 2515690"/>
              <a:gd name="connsiteX113" fmla="*/ 11843354 w 12192000"/>
              <a:gd name="connsiteY113" fmla="*/ 1008273 h 2515690"/>
              <a:gd name="connsiteX114" fmla="*/ 11843354 w 12192000"/>
              <a:gd name="connsiteY114" fmla="*/ 1000151 h 2515690"/>
              <a:gd name="connsiteX115" fmla="*/ 11893955 w 12192000"/>
              <a:gd name="connsiteY115" fmla="*/ 983740 h 2515690"/>
              <a:gd name="connsiteX116" fmla="*/ 11974160 w 12192000"/>
              <a:gd name="connsiteY116" fmla="*/ 920897 h 2515690"/>
              <a:gd name="connsiteX117" fmla="*/ 12143531 w 12192000"/>
              <a:gd name="connsiteY117" fmla="*/ 823664 h 2515690"/>
              <a:gd name="connsiteX118" fmla="*/ 12192000 w 12192000"/>
              <a:gd name="connsiteY118" fmla="*/ 801163 h 2515690"/>
              <a:gd name="connsiteX119" fmla="*/ 12192000 w 12192000"/>
              <a:gd name="connsiteY119" fmla="*/ 2515690 h 2515690"/>
              <a:gd name="connsiteX120" fmla="*/ 0 w 12192000"/>
              <a:gd name="connsiteY120" fmla="*/ 2515690 h 2515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12192000" h="2515690">
                <a:moveTo>
                  <a:pt x="0" y="0"/>
                </a:moveTo>
                <a:lnTo>
                  <a:pt x="170442" y="96074"/>
                </a:lnTo>
                <a:cubicBezTo>
                  <a:pt x="323315" y="179510"/>
                  <a:pt x="418777" y="223899"/>
                  <a:pt x="424739" y="224865"/>
                </a:cubicBezTo>
                <a:cubicBezTo>
                  <a:pt x="573781" y="248496"/>
                  <a:pt x="654649" y="314572"/>
                  <a:pt x="748273" y="373939"/>
                </a:cubicBezTo>
                <a:cubicBezTo>
                  <a:pt x="830321" y="425631"/>
                  <a:pt x="917271" y="480784"/>
                  <a:pt x="1037058" y="499994"/>
                </a:cubicBezTo>
                <a:cubicBezTo>
                  <a:pt x="1195925" y="525362"/>
                  <a:pt x="1048105" y="445478"/>
                  <a:pt x="1101312" y="428540"/>
                </a:cubicBezTo>
                <a:cubicBezTo>
                  <a:pt x="1188473" y="458169"/>
                  <a:pt x="1274625" y="505369"/>
                  <a:pt x="1367071" y="516118"/>
                </a:cubicBezTo>
                <a:cubicBezTo>
                  <a:pt x="1701323" y="554463"/>
                  <a:pt x="1964451" y="648887"/>
                  <a:pt x="2189943" y="794533"/>
                </a:cubicBezTo>
                <a:cubicBezTo>
                  <a:pt x="2255082" y="836300"/>
                  <a:pt x="2357481" y="862342"/>
                  <a:pt x="2390329" y="920897"/>
                </a:cubicBezTo>
                <a:cubicBezTo>
                  <a:pt x="2406050" y="949359"/>
                  <a:pt x="2430126" y="969285"/>
                  <a:pt x="2459570" y="983740"/>
                </a:cubicBezTo>
                <a:lnTo>
                  <a:pt x="2503252" y="1000151"/>
                </a:lnTo>
                <a:lnTo>
                  <a:pt x="2503252" y="1008273"/>
                </a:lnTo>
                <a:lnTo>
                  <a:pt x="2511191" y="1009499"/>
                </a:lnTo>
                <a:cubicBezTo>
                  <a:pt x="2529847" y="1011974"/>
                  <a:pt x="2562849" y="1015701"/>
                  <a:pt x="2565029" y="1015977"/>
                </a:cubicBezTo>
                <a:cubicBezTo>
                  <a:pt x="2610845" y="1021778"/>
                  <a:pt x="2601577" y="1020837"/>
                  <a:pt x="2593745" y="1019963"/>
                </a:cubicBezTo>
                <a:lnTo>
                  <a:pt x="2591015" y="1019651"/>
                </a:lnTo>
                <a:lnTo>
                  <a:pt x="2590137" y="1019549"/>
                </a:lnTo>
                <a:cubicBezTo>
                  <a:pt x="2588203" y="1019326"/>
                  <a:pt x="2588125" y="1019321"/>
                  <a:pt x="2589021" y="1019424"/>
                </a:cubicBezTo>
                <a:lnTo>
                  <a:pt x="2591015" y="1019651"/>
                </a:lnTo>
                <a:lnTo>
                  <a:pt x="2602385" y="1020975"/>
                </a:lnTo>
                <a:lnTo>
                  <a:pt x="2614445" y="1022389"/>
                </a:lnTo>
                <a:lnTo>
                  <a:pt x="2614445" y="1020966"/>
                </a:lnTo>
                <a:lnTo>
                  <a:pt x="2676661" y="1029355"/>
                </a:lnTo>
                <a:cubicBezTo>
                  <a:pt x="2715592" y="1034194"/>
                  <a:pt x="2753901" y="1039695"/>
                  <a:pt x="2788597" y="1048926"/>
                </a:cubicBezTo>
                <a:lnTo>
                  <a:pt x="2812742" y="1057667"/>
                </a:lnTo>
                <a:lnTo>
                  <a:pt x="2970201" y="949091"/>
                </a:lnTo>
                <a:cubicBezTo>
                  <a:pt x="3052785" y="982961"/>
                  <a:pt x="2996105" y="1020057"/>
                  <a:pt x="3030610" y="1049340"/>
                </a:cubicBezTo>
                <a:cubicBezTo>
                  <a:pt x="3039005" y="1048442"/>
                  <a:pt x="3049621" y="1048500"/>
                  <a:pt x="3058913" y="1048085"/>
                </a:cubicBezTo>
                <a:lnTo>
                  <a:pt x="3072697" y="1045316"/>
                </a:lnTo>
                <a:lnTo>
                  <a:pt x="3083305" y="1040550"/>
                </a:lnTo>
                <a:lnTo>
                  <a:pt x="3125603" y="1004583"/>
                </a:lnTo>
                <a:cubicBezTo>
                  <a:pt x="3221669" y="925596"/>
                  <a:pt x="3242489" y="937564"/>
                  <a:pt x="3385106" y="1042233"/>
                </a:cubicBezTo>
                <a:cubicBezTo>
                  <a:pt x="3399403" y="1052670"/>
                  <a:pt x="3412529" y="1060209"/>
                  <a:pt x="3424945" y="1065268"/>
                </a:cubicBezTo>
                <a:lnTo>
                  <a:pt x="3436948" y="1068018"/>
                </a:lnTo>
                <a:lnTo>
                  <a:pt x="3466714" y="1063419"/>
                </a:lnTo>
                <a:lnTo>
                  <a:pt x="3550909" y="1044511"/>
                </a:lnTo>
                <a:lnTo>
                  <a:pt x="3555900" y="1041996"/>
                </a:lnTo>
                <a:cubicBezTo>
                  <a:pt x="3573827" y="1033454"/>
                  <a:pt x="3594382" y="1025941"/>
                  <a:pt x="3625978" y="1023459"/>
                </a:cubicBezTo>
                <a:lnTo>
                  <a:pt x="3632465" y="1023522"/>
                </a:lnTo>
                <a:lnTo>
                  <a:pt x="3649063" y="1018726"/>
                </a:lnTo>
                <a:cubicBezTo>
                  <a:pt x="3741849" y="989371"/>
                  <a:pt x="3810578" y="953657"/>
                  <a:pt x="3805954" y="917517"/>
                </a:cubicBezTo>
                <a:cubicBezTo>
                  <a:pt x="4031729" y="953901"/>
                  <a:pt x="4031729" y="953901"/>
                  <a:pt x="4020506" y="816231"/>
                </a:cubicBezTo>
                <a:cubicBezTo>
                  <a:pt x="4171643" y="865324"/>
                  <a:pt x="4206308" y="864422"/>
                  <a:pt x="4233682" y="799511"/>
                </a:cubicBezTo>
                <a:cubicBezTo>
                  <a:pt x="4260226" y="737017"/>
                  <a:pt x="4254728" y="668575"/>
                  <a:pt x="4306552" y="610207"/>
                </a:cubicBezTo>
                <a:cubicBezTo>
                  <a:pt x="4495313" y="657923"/>
                  <a:pt x="4699922" y="667347"/>
                  <a:pt x="4816604" y="773163"/>
                </a:cubicBezTo>
                <a:cubicBezTo>
                  <a:pt x="4834734" y="789836"/>
                  <a:pt x="4890507" y="799946"/>
                  <a:pt x="4916502" y="788104"/>
                </a:cubicBezTo>
                <a:cubicBezTo>
                  <a:pt x="5013526" y="746101"/>
                  <a:pt x="5238129" y="796871"/>
                  <a:pt x="5224415" y="674418"/>
                </a:cubicBezTo>
                <a:cubicBezTo>
                  <a:pt x="5223051" y="659300"/>
                  <a:pt x="5240524" y="644890"/>
                  <a:pt x="5274077" y="655978"/>
                </a:cubicBezTo>
                <a:cubicBezTo>
                  <a:pt x="5388582" y="694066"/>
                  <a:pt x="5367022" y="644784"/>
                  <a:pt x="5371217" y="614372"/>
                </a:cubicBezTo>
                <a:cubicBezTo>
                  <a:pt x="5375856" y="577567"/>
                  <a:pt x="5319010" y="537578"/>
                  <a:pt x="5364523" y="502501"/>
                </a:cubicBezTo>
                <a:cubicBezTo>
                  <a:pt x="5425408" y="508891"/>
                  <a:pt x="5433299" y="538191"/>
                  <a:pt x="5457871" y="558285"/>
                </a:cubicBezTo>
                <a:cubicBezTo>
                  <a:pt x="5530352" y="617005"/>
                  <a:pt x="5609566" y="664386"/>
                  <a:pt x="5750580" y="663503"/>
                </a:cubicBezTo>
                <a:cubicBezTo>
                  <a:pt x="5864519" y="662926"/>
                  <a:pt x="5966527" y="666650"/>
                  <a:pt x="5976618" y="582652"/>
                </a:cubicBezTo>
                <a:cubicBezTo>
                  <a:pt x="5978145" y="569455"/>
                  <a:pt x="5990792" y="562346"/>
                  <a:pt x="6009346" y="559470"/>
                </a:cubicBezTo>
                <a:cubicBezTo>
                  <a:pt x="6030639" y="568485"/>
                  <a:pt x="6052592" y="577083"/>
                  <a:pt x="6069735" y="587803"/>
                </a:cubicBezTo>
                <a:cubicBezTo>
                  <a:pt x="6126182" y="623812"/>
                  <a:pt x="6196945" y="634730"/>
                  <a:pt x="6270319" y="643982"/>
                </a:cubicBezTo>
                <a:cubicBezTo>
                  <a:pt x="6317101" y="649940"/>
                  <a:pt x="6363466" y="657107"/>
                  <a:pt x="6406781" y="672327"/>
                </a:cubicBezTo>
                <a:cubicBezTo>
                  <a:pt x="6433586" y="681598"/>
                  <a:pt x="6454928" y="693402"/>
                  <a:pt x="6469508" y="708574"/>
                </a:cubicBezTo>
                <a:cubicBezTo>
                  <a:pt x="6482729" y="721786"/>
                  <a:pt x="6496225" y="725422"/>
                  <a:pt x="6515869" y="715738"/>
                </a:cubicBezTo>
                <a:cubicBezTo>
                  <a:pt x="6572200" y="688353"/>
                  <a:pt x="6639257" y="676241"/>
                  <a:pt x="6725938" y="691128"/>
                </a:cubicBezTo>
                <a:cubicBezTo>
                  <a:pt x="6752109" y="695629"/>
                  <a:pt x="6772625" y="691505"/>
                  <a:pt x="6778240" y="678998"/>
                </a:cubicBezTo>
                <a:cubicBezTo>
                  <a:pt x="6784286" y="665981"/>
                  <a:pt x="6794269" y="655280"/>
                  <a:pt x="6806944" y="646178"/>
                </a:cubicBezTo>
                <a:lnTo>
                  <a:pt x="6830632" y="633915"/>
                </a:lnTo>
                <a:lnTo>
                  <a:pt x="6858072" y="646178"/>
                </a:lnTo>
                <a:cubicBezTo>
                  <a:pt x="6872754" y="655280"/>
                  <a:pt x="6884317" y="665981"/>
                  <a:pt x="6891322" y="678998"/>
                </a:cubicBezTo>
                <a:cubicBezTo>
                  <a:pt x="6897826" y="691505"/>
                  <a:pt x="6921592" y="695629"/>
                  <a:pt x="6951905" y="691128"/>
                </a:cubicBezTo>
                <a:cubicBezTo>
                  <a:pt x="7052317" y="676241"/>
                  <a:pt x="7129994" y="688353"/>
                  <a:pt x="7195246" y="715738"/>
                </a:cubicBezTo>
                <a:cubicBezTo>
                  <a:pt x="7217999" y="725422"/>
                  <a:pt x="7233634" y="721786"/>
                  <a:pt x="7248949" y="708574"/>
                </a:cubicBezTo>
                <a:cubicBezTo>
                  <a:pt x="7265838" y="693402"/>
                  <a:pt x="7290560" y="681598"/>
                  <a:pt x="7321609" y="672327"/>
                </a:cubicBezTo>
                <a:cubicBezTo>
                  <a:pt x="7371785" y="657107"/>
                  <a:pt x="7425493" y="649940"/>
                  <a:pt x="7479684" y="643982"/>
                </a:cubicBezTo>
                <a:cubicBezTo>
                  <a:pt x="7564679" y="634730"/>
                  <a:pt x="7646649" y="623812"/>
                  <a:pt x="7712035" y="587803"/>
                </a:cubicBezTo>
                <a:cubicBezTo>
                  <a:pt x="7731892" y="577083"/>
                  <a:pt x="7757322" y="568485"/>
                  <a:pt x="7781987" y="559470"/>
                </a:cubicBezTo>
                <a:cubicBezTo>
                  <a:pt x="7803481" y="562346"/>
                  <a:pt x="7818130" y="569455"/>
                  <a:pt x="7819900" y="582652"/>
                </a:cubicBezTo>
                <a:cubicBezTo>
                  <a:pt x="7831588" y="666650"/>
                  <a:pt x="7949751" y="662926"/>
                  <a:pt x="8081736" y="663503"/>
                </a:cubicBezTo>
                <a:cubicBezTo>
                  <a:pt x="8245081" y="664386"/>
                  <a:pt x="8336842" y="617005"/>
                  <a:pt x="8420801" y="558285"/>
                </a:cubicBezTo>
                <a:cubicBezTo>
                  <a:pt x="8449265" y="538191"/>
                  <a:pt x="8458404" y="508890"/>
                  <a:pt x="8528933" y="502501"/>
                </a:cubicBezTo>
                <a:cubicBezTo>
                  <a:pt x="8581654" y="537578"/>
                  <a:pt x="8515805" y="577567"/>
                  <a:pt x="8521178" y="614372"/>
                </a:cubicBezTo>
                <a:cubicBezTo>
                  <a:pt x="8526038" y="644784"/>
                  <a:pt x="8501063" y="694066"/>
                  <a:pt x="8633702" y="655978"/>
                </a:cubicBezTo>
                <a:cubicBezTo>
                  <a:pt x="8672570" y="644890"/>
                  <a:pt x="8692811" y="659300"/>
                  <a:pt x="8691231" y="674418"/>
                </a:cubicBezTo>
                <a:cubicBezTo>
                  <a:pt x="8675345" y="796871"/>
                  <a:pt x="8935518" y="746101"/>
                  <a:pt x="9047908" y="788104"/>
                </a:cubicBezTo>
                <a:cubicBezTo>
                  <a:pt x="9078021" y="799946"/>
                  <a:pt x="9142627" y="789836"/>
                  <a:pt x="9163628" y="773163"/>
                </a:cubicBezTo>
                <a:cubicBezTo>
                  <a:pt x="9298789" y="667347"/>
                  <a:pt x="9535801" y="657923"/>
                  <a:pt x="9754459" y="610207"/>
                </a:cubicBezTo>
                <a:cubicBezTo>
                  <a:pt x="9814490" y="668575"/>
                  <a:pt x="9808123" y="737017"/>
                  <a:pt x="9838868" y="799511"/>
                </a:cubicBezTo>
                <a:cubicBezTo>
                  <a:pt x="9870579" y="864422"/>
                  <a:pt x="9910733" y="865324"/>
                  <a:pt x="10085808" y="816231"/>
                </a:cubicBezTo>
                <a:cubicBezTo>
                  <a:pt x="10072804" y="953901"/>
                  <a:pt x="10072804" y="953901"/>
                  <a:pt x="10334338" y="917517"/>
                </a:cubicBezTo>
                <a:cubicBezTo>
                  <a:pt x="10328982" y="953657"/>
                  <a:pt x="10408594" y="989371"/>
                  <a:pt x="10516076" y="1018726"/>
                </a:cubicBezTo>
                <a:lnTo>
                  <a:pt x="10535302" y="1023522"/>
                </a:lnTo>
                <a:lnTo>
                  <a:pt x="10542819" y="1023458"/>
                </a:lnTo>
                <a:cubicBezTo>
                  <a:pt x="10579419" y="1025941"/>
                  <a:pt x="10603227" y="1033454"/>
                  <a:pt x="10623994" y="1041996"/>
                </a:cubicBezTo>
                <a:lnTo>
                  <a:pt x="10629774" y="1044511"/>
                </a:lnTo>
                <a:lnTo>
                  <a:pt x="10727305" y="1063419"/>
                </a:lnTo>
                <a:lnTo>
                  <a:pt x="10761785" y="1068017"/>
                </a:lnTo>
                <a:lnTo>
                  <a:pt x="10775688" y="1065268"/>
                </a:lnTo>
                <a:cubicBezTo>
                  <a:pt x="10790070" y="1060209"/>
                  <a:pt x="10805275" y="1052670"/>
                  <a:pt x="10821837" y="1042232"/>
                </a:cubicBezTo>
                <a:cubicBezTo>
                  <a:pt x="10987041" y="937564"/>
                  <a:pt x="11011156" y="925596"/>
                  <a:pt x="11122438" y="1004583"/>
                </a:cubicBezTo>
                <a:lnTo>
                  <a:pt x="11171433" y="1040550"/>
                </a:lnTo>
                <a:lnTo>
                  <a:pt x="11183724" y="1045316"/>
                </a:lnTo>
                <a:lnTo>
                  <a:pt x="11199690" y="1048085"/>
                </a:lnTo>
                <a:cubicBezTo>
                  <a:pt x="11210452" y="1048499"/>
                  <a:pt x="11222752" y="1048442"/>
                  <a:pt x="11232475" y="1049340"/>
                </a:cubicBezTo>
                <a:cubicBezTo>
                  <a:pt x="11272445" y="1020057"/>
                  <a:pt x="11206789" y="982961"/>
                  <a:pt x="11302451" y="949091"/>
                </a:cubicBezTo>
                <a:lnTo>
                  <a:pt x="11484849" y="1057667"/>
                </a:lnTo>
                <a:lnTo>
                  <a:pt x="11512818" y="1048926"/>
                </a:lnTo>
                <a:cubicBezTo>
                  <a:pt x="11553007" y="1039695"/>
                  <a:pt x="11597385" y="1034194"/>
                  <a:pt x="11642481" y="1029355"/>
                </a:cubicBezTo>
                <a:lnTo>
                  <a:pt x="11714551" y="1020966"/>
                </a:lnTo>
                <a:lnTo>
                  <a:pt x="11714551" y="1022389"/>
                </a:lnTo>
                <a:lnTo>
                  <a:pt x="11728519" y="1020975"/>
                </a:lnTo>
                <a:lnTo>
                  <a:pt x="11741691" y="1019651"/>
                </a:lnTo>
                <a:lnTo>
                  <a:pt x="11743999" y="1019424"/>
                </a:lnTo>
                <a:cubicBezTo>
                  <a:pt x="11745037" y="1019320"/>
                  <a:pt x="11744948" y="1019326"/>
                  <a:pt x="11742709" y="1019549"/>
                </a:cubicBezTo>
                <a:lnTo>
                  <a:pt x="11741691" y="1019651"/>
                </a:lnTo>
                <a:lnTo>
                  <a:pt x="11738529" y="1019963"/>
                </a:lnTo>
                <a:cubicBezTo>
                  <a:pt x="11729455" y="1020837"/>
                  <a:pt x="11718720" y="1021778"/>
                  <a:pt x="11771791" y="1015977"/>
                </a:cubicBezTo>
                <a:cubicBezTo>
                  <a:pt x="11774317" y="1015701"/>
                  <a:pt x="11812546" y="1011974"/>
                  <a:pt x="11834157" y="1009499"/>
                </a:cubicBezTo>
                <a:lnTo>
                  <a:pt x="11843354" y="1008273"/>
                </a:lnTo>
                <a:lnTo>
                  <a:pt x="11843354" y="1000151"/>
                </a:lnTo>
                <a:lnTo>
                  <a:pt x="11893955" y="983740"/>
                </a:lnTo>
                <a:cubicBezTo>
                  <a:pt x="11928061" y="969285"/>
                  <a:pt x="11955951" y="949359"/>
                  <a:pt x="11974160" y="920897"/>
                </a:cubicBezTo>
                <a:cubicBezTo>
                  <a:pt x="12002698" y="876981"/>
                  <a:pt x="12076554" y="851353"/>
                  <a:pt x="12143531" y="823664"/>
                </a:cubicBezTo>
                <a:lnTo>
                  <a:pt x="12192000" y="801163"/>
                </a:lnTo>
                <a:lnTo>
                  <a:pt x="12192000" y="2515690"/>
                </a:lnTo>
                <a:lnTo>
                  <a:pt x="0" y="251569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65A6F-AEF8-BA50-F7B8-4881DB0B8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0275"/>
          </a:xfrm>
        </p:spPr>
        <p:txBody>
          <a:bodyPr>
            <a:normAutofit fontScale="90000"/>
          </a:bodyPr>
          <a:lstStyle/>
          <a:p>
            <a:br>
              <a:rPr lang="en-US" sz="2800" dirty="0"/>
            </a:br>
            <a:r>
              <a:rPr lang="en-US" sz="4000" dirty="0"/>
              <a:t>Why are we talking about this?</a:t>
            </a:r>
            <a:endParaRPr lang="en-US" sz="2800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8745080-45A3-CEBE-1A06-9232F3ED25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2471142"/>
              </p:ext>
            </p:extLst>
          </p:nvPr>
        </p:nvGraphicFramePr>
        <p:xfrm>
          <a:off x="713678" y="2106613"/>
          <a:ext cx="10515600" cy="4160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54902A0-DBE4-46F2-02CB-ACB20A281263}"/>
              </a:ext>
            </a:extLst>
          </p:cNvPr>
          <p:cNvSpPr txBox="1"/>
          <p:nvPr/>
        </p:nvSpPr>
        <p:spPr>
          <a:xfrm>
            <a:off x="7794702" y="3429000"/>
            <a:ext cx="343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Living with Family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21D9F-A7F1-9BFF-E56F-206F9E137C95}"/>
              </a:ext>
            </a:extLst>
          </p:cNvPr>
          <p:cNvSpPr txBox="1"/>
          <p:nvPr/>
        </p:nvSpPr>
        <p:spPr>
          <a:xfrm>
            <a:off x="4621976" y="4044657"/>
            <a:ext cx="828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39%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31552B-D52F-EE35-DDAC-B607B8C5A6FB}"/>
              </a:ext>
            </a:extLst>
          </p:cNvPr>
          <p:cNvSpPr txBox="1"/>
          <p:nvPr/>
        </p:nvSpPr>
        <p:spPr>
          <a:xfrm>
            <a:off x="6467475" y="3562350"/>
            <a:ext cx="809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39%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0DB13C-68FE-FB5A-05CD-3928219F31BD}"/>
              </a:ext>
            </a:extLst>
          </p:cNvPr>
          <p:cNvSpPr txBox="1"/>
          <p:nvPr/>
        </p:nvSpPr>
        <p:spPr>
          <a:xfrm>
            <a:off x="3257550" y="2530735"/>
            <a:ext cx="1935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5% group living</a:t>
            </a:r>
          </a:p>
        </p:txBody>
      </p:sp>
    </p:spTree>
    <p:extLst>
      <p:ext uri="{BB962C8B-B14F-4D97-AF65-F5344CB8AC3E}">
        <p14:creationId xmlns:p14="http://schemas.microsoft.com/office/powerpoint/2010/main" val="1157460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93" name="Slide Background">
            <a:extLst>
              <a:ext uri="{FF2B5EF4-FFF2-40B4-BE49-F238E27FC236}">
                <a16:creationId xmlns:a16="http://schemas.microsoft.com/office/drawing/2014/main" id="{3ECBE1F1-D69B-4AFA-ABD5-8E41720EF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076" name="Picture 4" descr="695,400+ Change Ahead Sign Stock Photos, Pictures &amp; Royalty-Free Images -  iStock | Change ahead sign on white">
            <a:extLst>
              <a:ext uri="{FF2B5EF4-FFF2-40B4-BE49-F238E27FC236}">
                <a16:creationId xmlns:a16="http://schemas.microsoft.com/office/drawing/2014/main" id="{4A8B6505-6492-8677-AF42-51DA3B4544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858" r="5483" b="-2"/>
          <a:stretch>
            <a:fillRect/>
          </a:stretch>
        </p:blipFill>
        <p:spPr bwMode="auto">
          <a:xfrm>
            <a:off x="-1" y="-2"/>
            <a:ext cx="5410198" cy="6858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3095" name="Rectangle 3094">
            <a:extLst>
              <a:ext uri="{FF2B5EF4-FFF2-40B4-BE49-F238E27FC236}">
                <a16:creationId xmlns:a16="http://schemas.microsoft.com/office/drawing/2014/main" id="{603A6265-E10C-4B85-9C20-E75FCAF9C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0197" y="-1"/>
            <a:ext cx="6781802" cy="2286000"/>
          </a:xfrm>
          <a:prstGeom prst="rect">
            <a:avLst/>
          </a:prstGeom>
          <a:ln>
            <a:noFill/>
          </a:ln>
          <a:effectLst>
            <a:outerShdw blurRad="355600" dist="152400" sx="95000" sy="95000" algn="t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98A4CF-3E05-F68C-20EF-F048B2276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317" y="405685"/>
            <a:ext cx="5464968" cy="1559301"/>
          </a:xfrm>
        </p:spPr>
        <p:txBody>
          <a:bodyPr>
            <a:normAutofit/>
          </a:bodyPr>
          <a:lstStyle/>
          <a:p>
            <a:r>
              <a:rPr lang="en-US" sz="4000" dirty="0"/>
              <a:t>The world has changed….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E416B-6C74-82C9-C087-3F0D68335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317" y="2743200"/>
            <a:ext cx="5247340" cy="3496878"/>
          </a:xfrm>
        </p:spPr>
        <p:txBody>
          <a:bodyPr anchor="ctr">
            <a:normAutofit/>
          </a:bodyPr>
          <a:lstStyle/>
          <a:p>
            <a:r>
              <a:rPr lang="en-US" sz="2000" dirty="0"/>
              <a:t>Fewer Vermonters want to be shared living providers.</a:t>
            </a:r>
          </a:p>
          <a:p>
            <a:r>
              <a:rPr lang="en-US" sz="2000" dirty="0"/>
              <a:t>New Rules, like the Settings Rule.</a:t>
            </a:r>
          </a:p>
          <a:p>
            <a:r>
              <a:rPr lang="en-US" sz="2000" dirty="0"/>
              <a:t>Medicaid says people are supposed to have choice.</a:t>
            </a:r>
          </a:p>
          <a:p>
            <a:r>
              <a:rPr lang="en-US" sz="2000" dirty="0"/>
              <a:t>Expectations of people with I/DD have changed.</a:t>
            </a:r>
          </a:p>
          <a:p>
            <a:r>
              <a:rPr lang="en-US" sz="2000" dirty="0"/>
              <a:t>Parents are aging.</a:t>
            </a:r>
          </a:p>
          <a:p>
            <a:r>
              <a:rPr lang="en-US" sz="2000" dirty="0"/>
              <a:t>Vermont has an affordable housing crisis.</a:t>
            </a:r>
          </a:p>
        </p:txBody>
      </p:sp>
    </p:spTree>
    <p:extLst>
      <p:ext uri="{BB962C8B-B14F-4D97-AF65-F5344CB8AC3E}">
        <p14:creationId xmlns:p14="http://schemas.microsoft.com/office/powerpoint/2010/main" val="2135607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37" name="Rectangle 923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910CBA-265B-33EC-6EBD-2ABFAB16F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/>
              <a:t>The Act 69 Report</a:t>
            </a:r>
          </a:p>
        </p:txBody>
      </p:sp>
      <p:sp>
        <p:nvSpPr>
          <p:cNvPr id="923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93CB4-35B4-42AC-E3C5-1478755D5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r>
              <a:rPr lang="en-US" sz="2200" dirty="0"/>
              <a:t>Provides a 13-point Plan with high priority recommendations:</a:t>
            </a:r>
          </a:p>
          <a:p>
            <a:pPr lvl="1"/>
            <a:r>
              <a:rPr lang="en-US" sz="2200" dirty="0"/>
              <a:t>5 are about how to pay for this housing</a:t>
            </a:r>
          </a:p>
          <a:p>
            <a:pPr lvl="1"/>
            <a:r>
              <a:rPr lang="en-US" sz="2200" dirty="0"/>
              <a:t>2 are about getting better information about the housing needed.</a:t>
            </a:r>
          </a:p>
          <a:p>
            <a:pPr lvl="1"/>
            <a:r>
              <a:rPr lang="en-US" sz="2200" dirty="0"/>
              <a:t>2 focus on state policies that make it harder to develop this housing.</a:t>
            </a:r>
          </a:p>
          <a:p>
            <a:pPr lvl="1"/>
            <a:r>
              <a:rPr lang="en-US" sz="2200" dirty="0"/>
              <a:t>4 are about coordinating this effort.</a:t>
            </a:r>
          </a:p>
          <a:p>
            <a:r>
              <a:rPr lang="en-US" sz="2200" dirty="0"/>
              <a:t>The recommendations work together.  </a:t>
            </a:r>
          </a:p>
        </p:txBody>
      </p:sp>
      <p:pic>
        <p:nvPicPr>
          <p:cNvPr id="1028" name="Picture 4" descr="Four Interlocking Puzzle Pieces Clipart , Png Download - Four Interlocking  Puzzle Pieces, Transparent Png - kindpng">
            <a:extLst>
              <a:ext uri="{FF2B5EF4-FFF2-40B4-BE49-F238E27FC236}">
                <a16:creationId xmlns:a16="http://schemas.microsoft.com/office/drawing/2014/main" id="{347E5ECD-6A39-1462-ED02-AFCC1CA1D8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11" r="3532"/>
          <a:stretch>
            <a:fillRect/>
          </a:stretch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9955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372" name="Rectangle 14371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D2EC5B-8E39-291A-A25B-FA2476D1E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/>
              <a:t>The Act 69 Report</a:t>
            </a:r>
          </a:p>
        </p:txBody>
      </p:sp>
      <p:sp>
        <p:nvSpPr>
          <p:cNvPr id="14374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8420E-3393-E3A5-52CC-0A03D5EAA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Ties housing to other important issues facing the DDS system of care and people with I/DD:</a:t>
            </a:r>
          </a:p>
          <a:p>
            <a:pPr lvl="1"/>
            <a:r>
              <a:rPr lang="en-US" sz="2200" dirty="0"/>
              <a:t>The Workforce Crisis</a:t>
            </a:r>
          </a:p>
          <a:p>
            <a:pPr lvl="1"/>
            <a:r>
              <a:rPr lang="en-US" sz="2200" dirty="0"/>
              <a:t>Ableism and low expectations </a:t>
            </a:r>
          </a:p>
          <a:p>
            <a:pPr lvl="1"/>
            <a:r>
              <a:rPr lang="en-US" sz="2200" dirty="0"/>
              <a:t>Quality Assurance Concerns</a:t>
            </a:r>
          </a:p>
        </p:txBody>
      </p:sp>
      <p:pic>
        <p:nvPicPr>
          <p:cNvPr id="2052" name="Picture 4" descr="Housing - Free buildings icons">
            <a:extLst>
              <a:ext uri="{FF2B5EF4-FFF2-40B4-BE49-F238E27FC236}">
                <a16:creationId xmlns:a16="http://schemas.microsoft.com/office/drawing/2014/main" id="{1BFA0145-9590-19B2-6B8C-8463635A92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5"/>
          <a:stretch>
            <a:fillRect/>
          </a:stretch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4335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391" name="Rectangle 15390">
            <a:extLst>
              <a:ext uri="{FF2B5EF4-FFF2-40B4-BE49-F238E27FC236}">
                <a16:creationId xmlns:a16="http://schemas.microsoft.com/office/drawing/2014/main" id="{9180DE06-7362-4888-AADA-7AADD57AC4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F9E7E2-E98A-4507-9FFB-62884A45A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1384" y="679730"/>
            <a:ext cx="4171994" cy="393272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the report does </a:t>
            </a:r>
            <a:r>
              <a:rPr lang="en-US" sz="6000" b="1" i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not</a:t>
            </a:r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do….</a:t>
            </a:r>
          </a:p>
        </p:txBody>
      </p:sp>
      <p:grpSp>
        <p:nvGrpSpPr>
          <p:cNvPr id="15393" name="Group 15392">
            <a:extLst>
              <a:ext uri="{FF2B5EF4-FFF2-40B4-BE49-F238E27FC236}">
                <a16:creationId xmlns:a16="http://schemas.microsoft.com/office/drawing/2014/main" id="{3AF6A671-C637-4547-85F4-51B6D1881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2218698" y="2733627"/>
            <a:ext cx="1340409" cy="5777807"/>
            <a:chOff x="329184" y="2"/>
            <a:chExt cx="524256" cy="5777807"/>
          </a:xfrm>
        </p:grpSpPr>
        <p:cxnSp>
          <p:nvCxnSpPr>
            <p:cNvPr id="15389" name="Straight Connector 15388">
              <a:extLst>
                <a:ext uri="{FF2B5EF4-FFF2-40B4-BE49-F238E27FC236}">
                  <a16:creationId xmlns:a16="http://schemas.microsoft.com/office/drawing/2014/main" id="{C575CF26-3D3C-4C5A-A2B7-00432016E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90" name="Rectangle 15389">
              <a:extLst>
                <a:ext uri="{FF2B5EF4-FFF2-40B4-BE49-F238E27FC236}">
                  <a16:creationId xmlns:a16="http://schemas.microsoft.com/office/drawing/2014/main" id="{99413ED5-9ED4-4772-BCE4-2BCAE6B12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2"/>
              <a:ext cx="524256" cy="566677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366" name="Content Placeholder 15365">
            <a:extLst>
              <a:ext uri="{FF2B5EF4-FFF2-40B4-BE49-F238E27FC236}">
                <a16:creationId xmlns:a16="http://schemas.microsoft.com/office/drawing/2014/main" id="{193B9B2D-2FFD-C9AA-D500-16C58E9B7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1383" y="4952325"/>
            <a:ext cx="3876085" cy="113259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Compare housing models.</a:t>
            </a:r>
          </a:p>
        </p:txBody>
      </p:sp>
      <p:sp>
        <p:nvSpPr>
          <p:cNvPr id="15392" name="Rectangle 15391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8623" y="372533"/>
            <a:ext cx="6116779" cy="606872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5362" name="Picture 2" descr="House Apartment Housing Building Clip Art - Housing Png, Transparent Png -  kindpng">
            <a:extLst>
              <a:ext uri="{FF2B5EF4-FFF2-40B4-BE49-F238E27FC236}">
                <a16:creationId xmlns:a16="http://schemas.microsoft.com/office/drawing/2014/main" id="{441543CD-ABE2-6C00-2512-22C4A6D2E3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98" r="10720" b="-3"/>
          <a:stretch>
            <a:fillRect/>
          </a:stretch>
        </p:blipFill>
        <p:spPr bwMode="auto">
          <a:xfrm>
            <a:off x="1037459" y="612553"/>
            <a:ext cx="5419106" cy="5632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2471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14593</TotalTime>
  <Words>1165</Words>
  <Application>Microsoft Office PowerPoint</Application>
  <PresentationFormat>Widescreen</PresentationFormat>
  <Paragraphs>154</Paragraphs>
  <Slides>25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Aptos</vt:lpstr>
      <vt:lpstr>Aptos Display</vt:lpstr>
      <vt:lpstr>Arial</vt:lpstr>
      <vt:lpstr>Office Theme</vt:lpstr>
      <vt:lpstr>The Road Home</vt:lpstr>
      <vt:lpstr>Act 69 – What?</vt:lpstr>
      <vt:lpstr>Act 69, Section 5 – Who?</vt:lpstr>
      <vt:lpstr>Touchstones</vt:lpstr>
      <vt:lpstr> Why are we talking about this?</vt:lpstr>
      <vt:lpstr>The world has changed….</vt:lpstr>
      <vt:lpstr>The Act 69 Report</vt:lpstr>
      <vt:lpstr>The Act 69 Report</vt:lpstr>
      <vt:lpstr>What the report does not do….</vt:lpstr>
      <vt:lpstr>The 13-Point Plan</vt:lpstr>
      <vt:lpstr>Affordable</vt:lpstr>
      <vt:lpstr>How to Pay for this Housing</vt:lpstr>
      <vt:lpstr>Because people have been steered away….</vt:lpstr>
      <vt:lpstr>Get Better Data</vt:lpstr>
      <vt:lpstr>Collect data about housing needs</vt:lpstr>
      <vt:lpstr>Map Data</vt:lpstr>
      <vt:lpstr>Licensing</vt:lpstr>
      <vt:lpstr>Licensing, continued</vt:lpstr>
      <vt:lpstr>Licensing, continued</vt:lpstr>
      <vt:lpstr>Residences not run by DA/SSAs</vt:lpstr>
      <vt:lpstr>Coordinating Future Housing Development</vt:lpstr>
      <vt:lpstr>This must be a statewide effort. How do we bring all the agencies into this work?</vt:lpstr>
      <vt:lpstr>Answering the Legislature’s Questions</vt:lpstr>
      <vt:lpstr>The Big Picture</vt:lpstr>
      <vt:lpstr>For more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Murphy, Kirsten</dc:creator>
  <cp:lastModifiedBy>Murphy, Kirsten</cp:lastModifiedBy>
  <cp:revision>8</cp:revision>
  <dcterms:created xsi:type="dcterms:W3CDTF">2025-11-19T15:21:14Z</dcterms:created>
  <dcterms:modified xsi:type="dcterms:W3CDTF">2026-01-08T14:48:01Z</dcterms:modified>
</cp:coreProperties>
</file>