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E_7BF69824.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omments/modernComment_10F_5660B16B.xml" ContentType="application/vnd.ms-powerpoint.comments+xml"/>
  <Override PartName="/ppt/charts/chartEx1.xml" ContentType="application/vnd.ms-office.chartex+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Ex2.xml" ContentType="application/vnd.ms-office.chartex+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38"/>
  </p:notesMasterIdLst>
  <p:sldIdLst>
    <p:sldId id="256" r:id="rId5"/>
    <p:sldId id="563" r:id="rId6"/>
    <p:sldId id="644" r:id="rId7"/>
    <p:sldId id="568" r:id="rId8"/>
    <p:sldId id="570" r:id="rId9"/>
    <p:sldId id="283" r:id="rId10"/>
    <p:sldId id="269" r:id="rId11"/>
    <p:sldId id="614" r:id="rId12"/>
    <p:sldId id="264" r:id="rId13"/>
    <p:sldId id="270" r:id="rId14"/>
    <p:sldId id="278" r:id="rId15"/>
    <p:sldId id="618" r:id="rId16"/>
    <p:sldId id="280" r:id="rId17"/>
    <p:sldId id="271" r:id="rId18"/>
    <p:sldId id="259" r:id="rId19"/>
    <p:sldId id="262" r:id="rId20"/>
    <p:sldId id="641" r:id="rId21"/>
    <p:sldId id="621" r:id="rId22"/>
    <p:sldId id="654" r:id="rId23"/>
    <p:sldId id="274" r:id="rId24"/>
    <p:sldId id="645" r:id="rId25"/>
    <p:sldId id="655" r:id="rId26"/>
    <p:sldId id="647" r:id="rId27"/>
    <p:sldId id="648" r:id="rId28"/>
    <p:sldId id="657" r:id="rId29"/>
    <p:sldId id="565" r:id="rId30"/>
    <p:sldId id="628" r:id="rId31"/>
    <p:sldId id="629" r:id="rId32"/>
    <p:sldId id="630" r:id="rId33"/>
    <p:sldId id="656" r:id="rId34"/>
    <p:sldId id="632" r:id="rId35"/>
    <p:sldId id="653" r:id="rId36"/>
    <p:sldId id="649" r:id="rId37"/>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D77B34-6137-EED4-CC7E-7288BAC529CB}" name="Fitch, Olga" initials="FO" userId="S::Olga.Fitch@vermont.gov::15ee9994-9652-4852-ac19-4245fee48b58" providerId="AD"/>
  <p188:author id="{7513A65E-2F3D-1A45-176F-92FAC693B5D1}" name="DiTomasso, Michael" initials="DM" userId="S::michael.ditomasso@vermont.gov::4ef961f3-e9c5-4b62-b078-38e29d4b018a" providerId="AD"/>
  <p188:author id="{C3BD0FAC-0780-AECF-2283-FB5280C59BDC}" name="Fitch, Olga" initials="FO" userId="S::olga.fitch@vermont.gov::15ee9994-9652-4852-ac19-4245fee48b58" providerId="AD"/>
  <p188:author id="{410CCACD-78C0-54A1-E69F-26FD6902FBC9}" name="Love, Elizabeth" initials="LE" userId="S::Elizabeth.Love@vermont.gov::2f8859ec-850c-4478-9df6-cfb764ba943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 Smith" initials="DS" lastIdx="2" clrIdx="0">
    <p:extLst>
      <p:ext uri="{19B8F6BF-5375-455C-9EA6-DF929625EA0E}">
        <p15:presenceInfo xmlns:p15="http://schemas.microsoft.com/office/powerpoint/2012/main" userId="S::d.smith@vicentesederberg.com::c55e3da3-cda9-4727-965c-1bd48f1eaf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A202"/>
    <a:srgbClr val="951317"/>
    <a:srgbClr val="33AD07"/>
    <a:srgbClr val="0D3D5E"/>
    <a:srgbClr val="0C537C"/>
    <a:srgbClr val="40B5C3"/>
    <a:srgbClr val="7524C7"/>
    <a:srgbClr val="ED1566"/>
    <a:srgbClr val="0C23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9" autoAdjust="0"/>
    <p:restoredTop sz="95097" autoAdjust="0"/>
  </p:normalViewPr>
  <p:slideViewPr>
    <p:cSldViewPr snapToGrid="0">
      <p:cViewPr varScale="1">
        <p:scale>
          <a:sx n="89" d="100"/>
          <a:sy n="89" d="100"/>
        </p:scale>
        <p:origin x="427"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vermontgov.sharepoint.com/sites/CCB/Shared%20Documents/Adult-Use%20Cannabis%20Program/Registers%20and%20Dockets/Proposed%20Projects/FY26/12-17-2025/December_Data_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lizabeth.Love\Documents\DecFY25ComplianceSummary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vermontgov.sharepoint.com/sites/CCB/Shared%20Documents/Adult-Use%20Cannabis%20Program/Registers%20and%20Dockets/Proposed%20Projects/FY26/12-17-2025/December_Data_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vermontgov.sharepoint.com/sites/CCB/Shared%20Documents/Adult-Use%20Cannabis%20Program/Registers%20and%20Dockets/Proposed%20Projects/FY26/12-17-2025/December_Data_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vermontgov.sharepoint.com/sites/CCB/Shared%20Documents/Adult-Use%20Cannabis%20Program/Registers%20and%20Dockets/Proposed%20Projects/FY26/12-17-2025/December_Data_Cha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vermontgov.sharepoint.com/teams/SOV-CCBTeam-ComplianceIssues/Shared%20Documents/6.%20Non-case%20Resources/Administrative/EnforcementDataMonthlyNumbers.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vermontgov.sharepoint.com/teams/SOV-CCBTeam-ComplianceIssues/Shared%20Documents/6.%20Non-case%20Resources/Administrative/EnforcementDataMonthlyNumbers.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https://vermontgov.sharepoint.com/teams/SOV-CCBTeam-ComplianceIssues/Shared%20Documents/6.%20Non-case%20Resources/Administrative/EnforcementDataMonthlyNumbers.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Elizabeth.Love\Documents\DecFY25ComplianceSummaryCharts.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https://vermontgov.sharepoint.com/teams/SOV-CCBTeam-ComplianceIssues/Shared%20Documents/6.%20Non-case%20Resources/Administrative/EnforcementDataMonthlyNumb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597229188921197E-2"/>
          <c:y val="2.244039270687237E-2"/>
          <c:w val="0.94597737662512016"/>
          <c:h val="0.85650517387991298"/>
        </c:manualLayout>
      </c:layout>
      <c:lineChart>
        <c:grouping val="stacked"/>
        <c:varyColors val="0"/>
        <c:ser>
          <c:idx val="0"/>
          <c:order val="0"/>
          <c:spPr>
            <a:ln w="28575" cap="rnd">
              <a:solidFill>
                <a:schemeClr val="accent1"/>
              </a:solidFill>
              <a:round/>
            </a:ln>
            <a:effectLst/>
          </c:spPr>
          <c:marker>
            <c:symbol val="none"/>
          </c:marker>
          <c:dLbls>
            <c:dLbl>
              <c:idx val="0"/>
              <c:layout>
                <c:manualLayout>
                  <c:x val="-4.1618721976471734E-2"/>
                  <c:y val="-5.3295932678821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33-440A-85E3-C7B10E8608CB}"/>
                </c:ext>
              </c:extLst>
            </c:dLbl>
            <c:dLbl>
              <c:idx val="1"/>
              <c:layout>
                <c:manualLayout>
                  <c:x val="-3.2220946046300693E-2"/>
                  <c:y val="8.9761570827489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33-440A-85E3-C7B10E8608CB}"/>
                </c:ext>
              </c:extLst>
            </c:dLbl>
            <c:dLbl>
              <c:idx val="2"/>
              <c:layout>
                <c:manualLayout>
                  <c:x val="-4.1618721976471748E-2"/>
                  <c:y val="-4.2075736325385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33-440A-85E3-C7B10E8608CB}"/>
                </c:ext>
              </c:extLst>
            </c:dLbl>
            <c:dLbl>
              <c:idx val="3"/>
              <c:layout>
                <c:manualLayout>
                  <c:x val="-3.2220946046300693E-2"/>
                  <c:y val="6.1711079943899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33-440A-85E3-C7B10E8608CB}"/>
                </c:ext>
              </c:extLst>
            </c:dLbl>
            <c:dLbl>
              <c:idx val="4"/>
              <c:layout>
                <c:manualLayout>
                  <c:x val="-2.4165709534725546E-2"/>
                  <c:y val="-5.3295932678821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33-440A-85E3-C7B10E8608CB}"/>
                </c:ext>
              </c:extLst>
            </c:dLbl>
            <c:dLbl>
              <c:idx val="5"/>
              <c:layout>
                <c:manualLayout>
                  <c:x val="-2.4165709534725546E-2"/>
                  <c:y val="5.3295932678821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33-440A-85E3-C7B10E8608CB}"/>
                </c:ext>
              </c:extLst>
            </c:dLbl>
            <c:dLbl>
              <c:idx val="6"/>
              <c:layout>
                <c:manualLayout>
                  <c:x val="-2.819332779051311E-2"/>
                  <c:y val="-5.3295932678821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33-440A-85E3-C7B10E8608CB}"/>
                </c:ext>
              </c:extLst>
            </c:dLbl>
            <c:dLbl>
              <c:idx val="7"/>
              <c:layout>
                <c:manualLayout>
                  <c:x val="-2.6850788371917247E-2"/>
                  <c:y val="7.0126227208976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33-440A-85E3-C7B10E8608CB}"/>
                </c:ext>
              </c:extLst>
            </c:dLbl>
            <c:dLbl>
              <c:idx val="8"/>
              <c:layout>
                <c:manualLayout>
                  <c:x val="-1.6110473023150398E-2"/>
                  <c:y val="-7.0126227208976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33-440A-85E3-C7B10E8608CB}"/>
                </c:ext>
              </c:extLst>
            </c:dLbl>
            <c:dLbl>
              <c:idx val="9"/>
              <c:layout>
                <c:manualLayout>
                  <c:x val="-2.953586720910897E-2"/>
                  <c:y val="5.0490883590462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33-440A-85E3-C7B10E8608CB}"/>
                </c:ext>
              </c:extLst>
            </c:dLbl>
            <c:dLbl>
              <c:idx val="10"/>
              <c:layout>
                <c:manualLayout>
                  <c:x val="-2.2823170116129658E-2"/>
                  <c:y val="-5.0490883590462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433-440A-85E3-C7B10E8608CB}"/>
                </c:ext>
              </c:extLst>
            </c:dLbl>
            <c:dLbl>
              <c:idx val="11"/>
              <c:layout>
                <c:manualLayout>
                  <c:x val="-2.6850788371917247E-2"/>
                  <c:y val="6.7321178120617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433-440A-85E3-C7B10E8608CB}"/>
                </c:ext>
              </c:extLst>
            </c:dLbl>
            <c:dLbl>
              <c:idx val="12"/>
              <c:layout>
                <c:manualLayout>
                  <c:x val="-1.6110473023150398E-2"/>
                  <c:y val="-5.610098176718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433-440A-85E3-C7B10E8608CB}"/>
                </c:ext>
              </c:extLst>
            </c:dLbl>
            <c:dLbl>
              <c:idx val="13"/>
              <c:layout>
                <c:manualLayout>
                  <c:x val="-2.4165709534725622E-2"/>
                  <c:y val="7.0126227208976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433-440A-85E3-C7B10E8608CB}"/>
                </c:ext>
              </c:extLst>
            </c:dLbl>
            <c:dLbl>
              <c:idx val="14"/>
              <c:layout>
                <c:manualLayout>
                  <c:x val="-2.5508248953321482E-2"/>
                  <c:y val="-8.41514726507713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433-440A-85E3-C7B10E8608CB}"/>
                </c:ext>
              </c:extLst>
            </c:dLbl>
            <c:dLbl>
              <c:idx val="15"/>
              <c:layout>
                <c:manualLayout>
                  <c:x val="1.7453012441746209E-2"/>
                  <c:y val="1.1220196353436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433-440A-85E3-C7B10E8608CB}"/>
                </c:ext>
              </c:extLst>
            </c:dLbl>
            <c:dLbl>
              <c:idx val="16"/>
              <c:layout>
                <c:manualLayout>
                  <c:x val="-4.8331419069451043E-2"/>
                  <c:y val="-6.7321178120617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433-440A-85E3-C7B10E8608CB}"/>
                </c:ext>
              </c:extLst>
            </c:dLbl>
            <c:dLbl>
              <c:idx val="17"/>
              <c:layout>
                <c:manualLayout>
                  <c:x val="-4.0276182557875866E-3"/>
                  <c:y val="5.3295932678821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433-440A-85E3-C7B10E8608CB}"/>
                </c:ext>
              </c:extLst>
            </c:dLbl>
            <c:dLbl>
              <c:idx val="18"/>
              <c:layout>
                <c:manualLayout>
                  <c:x val="-4.2961261395067694E-2"/>
                  <c:y val="-3.6465638148667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433-440A-85E3-C7B10E8608CB}"/>
                </c:ext>
              </c:extLst>
            </c:dLbl>
            <c:dLbl>
              <c:idx val="19"/>
              <c:layout>
                <c:manualLayout>
                  <c:x val="-1.7453012441746209E-2"/>
                  <c:y val="4.2075736325385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433-440A-85E3-C7B10E8608CB}"/>
                </c:ext>
              </c:extLst>
            </c:dLbl>
            <c:dLbl>
              <c:idx val="20"/>
              <c:layout>
                <c:manualLayout>
                  <c:x val="-2.819332779051311E-2"/>
                  <c:y val="-3.927068723702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433-440A-85E3-C7B10E8608CB}"/>
                </c:ext>
              </c:extLst>
            </c:dLbl>
            <c:dLbl>
              <c:idx val="21"/>
              <c:layout>
                <c:manualLayout>
                  <c:x val="-2.5508248953321287E-2"/>
                  <c:y val="4.7685834502103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433-440A-85E3-C7B10E8608CB}"/>
                </c:ext>
              </c:extLst>
            </c:dLbl>
            <c:dLbl>
              <c:idx val="22"/>
              <c:layout>
                <c:manualLayout>
                  <c:x val="-2.2823170116129658E-2"/>
                  <c:y val="-3.36605890603085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433-440A-85E3-C7B10E8608CB}"/>
                </c:ext>
              </c:extLst>
            </c:dLbl>
            <c:dLbl>
              <c:idx val="23"/>
              <c:layout>
                <c:manualLayout>
                  <c:x val="-3.0878406627704833E-2"/>
                  <c:y val="5.0490883590462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433-440A-85E3-C7B10E8608CB}"/>
                </c:ext>
              </c:extLst>
            </c:dLbl>
            <c:dLbl>
              <c:idx val="25"/>
              <c:layout>
                <c:manualLayout>
                  <c:x val="-3.8933643139280105E-2"/>
                  <c:y val="6.7321178120617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433-440A-85E3-C7B10E8608CB}"/>
                </c:ext>
              </c:extLst>
            </c:dLbl>
            <c:dLbl>
              <c:idx val="27"/>
              <c:layout>
                <c:manualLayout>
                  <c:x val="-3.7591103720684145E-2"/>
                  <c:y val="6.7321178120617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433-440A-85E3-C7B10E8608CB}"/>
                </c:ext>
              </c:extLst>
            </c:dLbl>
            <c:dLbl>
              <c:idx val="28"/>
              <c:layout>
                <c:manualLayout>
                  <c:x val="-8.0552365115753709E-3"/>
                  <c:y val="-4.4880785413744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433-440A-85E3-C7B10E8608CB}"/>
                </c:ext>
              </c:extLst>
            </c:dLbl>
            <c:dLbl>
              <c:idx val="29"/>
              <c:layout>
                <c:manualLayout>
                  <c:x val="-8.0552365115753709E-3"/>
                  <c:y val="5.6100981767180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433-440A-85E3-C7B10E8608C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'Priority Status'!$B$163:$B$192</c:f>
              <c:numCache>
                <c:formatCode>mmm\-yy</c:formatCode>
                <c:ptCount val="30"/>
                <c:pt idx="0">
                  <c:v>45108</c:v>
                </c:pt>
                <c:pt idx="1">
                  <c:v>45139</c:v>
                </c:pt>
                <c:pt idx="2">
                  <c:v>45170</c:v>
                </c:pt>
                <c:pt idx="3">
                  <c:v>45200</c:v>
                </c:pt>
                <c:pt idx="4">
                  <c:v>45231</c:v>
                </c:pt>
                <c:pt idx="5">
                  <c:v>45261</c:v>
                </c:pt>
                <c:pt idx="6">
                  <c:v>45292</c:v>
                </c:pt>
                <c:pt idx="7">
                  <c:v>45323</c:v>
                </c:pt>
                <c:pt idx="8">
                  <c:v>45352</c:v>
                </c:pt>
                <c:pt idx="9">
                  <c:v>45383</c:v>
                </c:pt>
                <c:pt idx="10">
                  <c:v>45413</c:v>
                </c:pt>
                <c:pt idx="11">
                  <c:v>45444</c:v>
                </c:pt>
                <c:pt idx="12">
                  <c:v>45474</c:v>
                </c:pt>
                <c:pt idx="13">
                  <c:v>45505</c:v>
                </c:pt>
                <c:pt idx="14">
                  <c:v>45536</c:v>
                </c:pt>
                <c:pt idx="15">
                  <c:v>45566</c:v>
                </c:pt>
                <c:pt idx="16">
                  <c:v>45597</c:v>
                </c:pt>
                <c:pt idx="17">
                  <c:v>45627</c:v>
                </c:pt>
                <c:pt idx="18">
                  <c:v>45658</c:v>
                </c:pt>
                <c:pt idx="19">
                  <c:v>45689</c:v>
                </c:pt>
                <c:pt idx="20">
                  <c:v>45717</c:v>
                </c:pt>
                <c:pt idx="21">
                  <c:v>45748</c:v>
                </c:pt>
                <c:pt idx="22">
                  <c:v>45778</c:v>
                </c:pt>
                <c:pt idx="23">
                  <c:v>45809</c:v>
                </c:pt>
                <c:pt idx="24">
                  <c:v>45839</c:v>
                </c:pt>
                <c:pt idx="25">
                  <c:v>45870</c:v>
                </c:pt>
                <c:pt idx="26">
                  <c:v>45901</c:v>
                </c:pt>
                <c:pt idx="27">
                  <c:v>45931</c:v>
                </c:pt>
                <c:pt idx="28">
                  <c:v>45962</c:v>
                </c:pt>
                <c:pt idx="29">
                  <c:v>45992</c:v>
                </c:pt>
              </c:numCache>
            </c:numRef>
          </c:cat>
          <c:val>
            <c:numRef>
              <c:f>'Priority Status'!$C$163:$C$192</c:f>
              <c:numCache>
                <c:formatCode>General</c:formatCode>
                <c:ptCount val="30"/>
                <c:pt idx="0">
                  <c:v>548</c:v>
                </c:pt>
                <c:pt idx="1">
                  <c:v>551</c:v>
                </c:pt>
                <c:pt idx="2">
                  <c:v>560</c:v>
                </c:pt>
                <c:pt idx="3">
                  <c:v>550</c:v>
                </c:pt>
                <c:pt idx="4">
                  <c:v>558</c:v>
                </c:pt>
                <c:pt idx="5">
                  <c:v>542</c:v>
                </c:pt>
                <c:pt idx="6">
                  <c:v>558</c:v>
                </c:pt>
                <c:pt idx="7">
                  <c:v>558</c:v>
                </c:pt>
                <c:pt idx="8">
                  <c:v>560</c:v>
                </c:pt>
                <c:pt idx="9">
                  <c:v>556</c:v>
                </c:pt>
                <c:pt idx="10">
                  <c:v>570</c:v>
                </c:pt>
                <c:pt idx="11">
                  <c:v>567</c:v>
                </c:pt>
                <c:pt idx="12">
                  <c:v>564</c:v>
                </c:pt>
                <c:pt idx="13">
                  <c:v>560</c:v>
                </c:pt>
                <c:pt idx="14">
                  <c:v>564</c:v>
                </c:pt>
                <c:pt idx="15">
                  <c:v>575</c:v>
                </c:pt>
                <c:pt idx="16">
                  <c:v>583</c:v>
                </c:pt>
                <c:pt idx="17">
                  <c:v>601</c:v>
                </c:pt>
                <c:pt idx="18">
                  <c:v>610</c:v>
                </c:pt>
                <c:pt idx="19">
                  <c:v>614</c:v>
                </c:pt>
                <c:pt idx="20">
                  <c:v>629</c:v>
                </c:pt>
                <c:pt idx="21">
                  <c:v>625</c:v>
                </c:pt>
                <c:pt idx="22">
                  <c:v>627</c:v>
                </c:pt>
                <c:pt idx="23">
                  <c:v>617</c:v>
                </c:pt>
                <c:pt idx="24">
                  <c:v>614</c:v>
                </c:pt>
                <c:pt idx="25">
                  <c:v>605</c:v>
                </c:pt>
                <c:pt idx="26">
                  <c:v>594</c:v>
                </c:pt>
                <c:pt idx="27">
                  <c:v>584</c:v>
                </c:pt>
                <c:pt idx="28">
                  <c:v>576</c:v>
                </c:pt>
                <c:pt idx="29">
                  <c:v>571</c:v>
                </c:pt>
              </c:numCache>
            </c:numRef>
          </c:val>
          <c:smooth val="0"/>
          <c:extLst>
            <c:ext xmlns:c16="http://schemas.microsoft.com/office/drawing/2014/chart" uri="{C3380CC4-5D6E-409C-BE32-E72D297353CC}">
              <c16:uniqueId val="{0000001C-5433-440A-85E3-C7B10E8608CB}"/>
            </c:ext>
          </c:extLst>
        </c:ser>
        <c:dLbls>
          <c:showLegendKey val="0"/>
          <c:showVal val="0"/>
          <c:showCatName val="0"/>
          <c:showSerName val="0"/>
          <c:showPercent val="0"/>
          <c:showBubbleSize val="0"/>
        </c:dLbls>
        <c:smooth val="0"/>
        <c:axId val="695542760"/>
        <c:axId val="695543120"/>
      </c:lineChart>
      <c:dateAx>
        <c:axId val="69554276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543120"/>
        <c:crosses val="autoZero"/>
        <c:auto val="1"/>
        <c:lblOffset val="100"/>
        <c:baseTimeUnit val="months"/>
      </c:dateAx>
      <c:valAx>
        <c:axId val="6955431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95542760"/>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License</a:t>
            </a:r>
            <a:r>
              <a:rPr lang="en-US" sz="2000" baseline="0"/>
              <a:t> Types by Priority Status</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Sheet3!$H$3</c:f>
              <c:strCache>
                <c:ptCount val="1"/>
                <c:pt idx="0">
                  <c:v>Social Equity</c:v>
                </c:pt>
              </c:strCache>
            </c:strRef>
          </c:tx>
          <c:spPr>
            <a:solidFill>
              <a:srgbClr val="0070C0"/>
            </a:solidFill>
            <a:ln>
              <a:noFill/>
            </a:ln>
            <a:effectLst/>
            <a:sp3d/>
          </c:spPr>
          <c:invertIfNegative val="0"/>
          <c:dLbls>
            <c:dLbl>
              <c:idx val="1"/>
              <c:layout>
                <c:manualLayout>
                  <c:x val="-4.5324905993856732E-2"/>
                  <c:y val="3.2385993440348683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4B4-46B4-A02D-DB2E11C89832}"/>
                </c:ext>
              </c:extLst>
            </c:dLbl>
            <c:dLbl>
              <c:idx val="2"/>
              <c:layout>
                <c:manualLayout>
                  <c:x val="-3.4865643353870948E-2"/>
                  <c:y val="6.1860647575363381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B4-46B4-A02D-DB2E11C89832}"/>
                </c:ext>
              </c:extLst>
            </c:dLbl>
            <c:dLbl>
              <c:idx val="3"/>
              <c:layout>
                <c:manualLayout>
                  <c:x val="-4.7991076934671875E-2"/>
                  <c:y val="3.5084826227044418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4B4-46B4-A02D-DB2E11C89832}"/>
                </c:ext>
              </c:extLst>
            </c:dLbl>
            <c:dLbl>
              <c:idx val="4"/>
              <c:delete val="1"/>
              <c:extLst>
                <c:ext xmlns:c15="http://schemas.microsoft.com/office/drawing/2012/chart" uri="{CE6537A1-D6FC-4f65-9D91-7224C49458BB}"/>
                <c:ext xmlns:c16="http://schemas.microsoft.com/office/drawing/2014/chart" uri="{C3380CC4-5D6E-409C-BE32-E72D297353CC}">
                  <c16:uniqueId val="{00000001-84B4-46B4-A02D-DB2E11C89832}"/>
                </c:ext>
              </c:extLst>
            </c:dLbl>
            <c:dLbl>
              <c:idx val="5"/>
              <c:delete val="1"/>
              <c:extLst>
                <c:ext xmlns:c15="http://schemas.microsoft.com/office/drawing/2012/chart" uri="{CE6537A1-D6FC-4f65-9D91-7224C49458BB}"/>
                <c:ext xmlns:c16="http://schemas.microsoft.com/office/drawing/2014/chart" uri="{C3380CC4-5D6E-409C-BE32-E72D297353CC}">
                  <c16:uniqueId val="{00000002-84B4-46B4-A02D-DB2E11C8983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Sheet3!$G$4:$G$9</c:f>
              <c:strCache>
                <c:ptCount val="6"/>
                <c:pt idx="0">
                  <c:v>Cultivator</c:v>
                </c:pt>
                <c:pt idx="1">
                  <c:v>Manufacturer</c:v>
                </c:pt>
                <c:pt idx="2">
                  <c:v>Propagator</c:v>
                </c:pt>
                <c:pt idx="3">
                  <c:v>Retailer</c:v>
                </c:pt>
                <c:pt idx="4">
                  <c:v>Testing Lab</c:v>
                </c:pt>
                <c:pt idx="5">
                  <c:v>Wholesaler</c:v>
                </c:pt>
              </c:strCache>
            </c:strRef>
          </c:cat>
          <c:val>
            <c:numRef>
              <c:f>Sheet3!$H$4:$H$9</c:f>
              <c:numCache>
                <c:formatCode>General</c:formatCode>
                <c:ptCount val="6"/>
                <c:pt idx="0">
                  <c:v>53</c:v>
                </c:pt>
                <c:pt idx="1">
                  <c:v>14</c:v>
                </c:pt>
                <c:pt idx="2">
                  <c:v>1</c:v>
                </c:pt>
                <c:pt idx="3">
                  <c:v>19</c:v>
                </c:pt>
                <c:pt idx="4">
                  <c:v>0</c:v>
                </c:pt>
                <c:pt idx="5">
                  <c:v>0</c:v>
                </c:pt>
              </c:numCache>
            </c:numRef>
          </c:val>
          <c:extLst>
            <c:ext xmlns:c16="http://schemas.microsoft.com/office/drawing/2014/chart" uri="{C3380CC4-5D6E-409C-BE32-E72D297353CC}">
              <c16:uniqueId val="{00000003-84B4-46B4-A02D-DB2E11C89832}"/>
            </c:ext>
          </c:extLst>
        </c:ser>
        <c:ser>
          <c:idx val="1"/>
          <c:order val="1"/>
          <c:tx>
            <c:strRef>
              <c:f>Sheet3!$I$3</c:f>
              <c:strCache>
                <c:ptCount val="1"/>
                <c:pt idx="0">
                  <c:v>Economic Empowerment</c:v>
                </c:pt>
              </c:strCache>
            </c:strRef>
          </c:tx>
          <c:spPr>
            <a:solidFill>
              <a:srgbClr val="00B050"/>
            </a:solidFill>
            <a:ln>
              <a:noFill/>
            </a:ln>
            <a:effectLst/>
            <a:sp3d/>
          </c:spPr>
          <c:invertIfNegative val="0"/>
          <c:dLbls>
            <c:dLbl>
              <c:idx val="1"/>
              <c:layout>
                <c:manualLayout>
                  <c:x val="-5.1990333345894431E-2"/>
                  <c:y val="-2.698832786695732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4B4-46B4-A02D-DB2E11C89832}"/>
                </c:ext>
              </c:extLst>
            </c:dLbl>
            <c:dLbl>
              <c:idx val="2"/>
              <c:delete val="1"/>
              <c:extLst>
                <c:ext xmlns:c15="http://schemas.microsoft.com/office/drawing/2012/chart" uri="{CE6537A1-D6FC-4f65-9D91-7224C49458BB}"/>
                <c:ext xmlns:c16="http://schemas.microsoft.com/office/drawing/2014/chart" uri="{C3380CC4-5D6E-409C-BE32-E72D297353CC}">
                  <c16:uniqueId val="{00000004-84B4-46B4-A02D-DB2E11C89832}"/>
                </c:ext>
              </c:extLst>
            </c:dLbl>
            <c:dLbl>
              <c:idx val="4"/>
              <c:layout>
                <c:manualLayout>
                  <c:x val="1.1115741859797683E-2"/>
                  <c:y val="-1.9680194260563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B4-46B4-A02D-DB2E11C89832}"/>
                </c:ext>
              </c:extLst>
            </c:dLbl>
            <c:dLbl>
              <c:idx val="5"/>
              <c:delete val="1"/>
              <c:extLst>
                <c:ext xmlns:c15="http://schemas.microsoft.com/office/drawing/2012/chart" uri="{CE6537A1-D6FC-4f65-9D91-7224C49458BB}"/>
                <c:ext xmlns:c16="http://schemas.microsoft.com/office/drawing/2014/chart" uri="{C3380CC4-5D6E-409C-BE32-E72D297353CC}">
                  <c16:uniqueId val="{00000006-84B4-46B4-A02D-DB2E11C8983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Sheet3!$G$4:$G$9</c:f>
              <c:strCache>
                <c:ptCount val="6"/>
                <c:pt idx="0">
                  <c:v>Cultivator</c:v>
                </c:pt>
                <c:pt idx="1">
                  <c:v>Manufacturer</c:v>
                </c:pt>
                <c:pt idx="2">
                  <c:v>Propagator</c:v>
                </c:pt>
                <c:pt idx="3">
                  <c:v>Retailer</c:v>
                </c:pt>
                <c:pt idx="4">
                  <c:v>Testing Lab</c:v>
                </c:pt>
                <c:pt idx="5">
                  <c:v>Wholesaler</c:v>
                </c:pt>
              </c:strCache>
            </c:strRef>
          </c:cat>
          <c:val>
            <c:numRef>
              <c:f>Sheet3!$I$4:$I$9</c:f>
              <c:numCache>
                <c:formatCode>General</c:formatCode>
                <c:ptCount val="6"/>
                <c:pt idx="0">
                  <c:v>78</c:v>
                </c:pt>
                <c:pt idx="1">
                  <c:v>18</c:v>
                </c:pt>
                <c:pt idx="2">
                  <c:v>0</c:v>
                </c:pt>
                <c:pt idx="3">
                  <c:v>22</c:v>
                </c:pt>
                <c:pt idx="4">
                  <c:v>2</c:v>
                </c:pt>
                <c:pt idx="5">
                  <c:v>0</c:v>
                </c:pt>
              </c:numCache>
            </c:numRef>
          </c:val>
          <c:extLst>
            <c:ext xmlns:c16="http://schemas.microsoft.com/office/drawing/2014/chart" uri="{C3380CC4-5D6E-409C-BE32-E72D297353CC}">
              <c16:uniqueId val="{00000007-84B4-46B4-A02D-DB2E11C89832}"/>
            </c:ext>
          </c:extLst>
        </c:ser>
        <c:ser>
          <c:idx val="2"/>
          <c:order val="2"/>
          <c:tx>
            <c:strRef>
              <c:f>Sheet3!$J$3</c:f>
              <c:strCache>
                <c:ptCount val="1"/>
                <c:pt idx="0">
                  <c:v>Standard</c:v>
                </c:pt>
              </c:strCache>
            </c:strRef>
          </c:tx>
          <c:spPr>
            <a:solidFill>
              <a:srgbClr val="FF6600"/>
            </a:solidFill>
            <a:ln>
              <a:noFill/>
            </a:ln>
            <a:effectLst/>
            <a:sp3d/>
          </c:spPr>
          <c:invertIfNegative val="0"/>
          <c:dPt>
            <c:idx val="4"/>
            <c:invertIfNegative val="0"/>
            <c:bubble3D val="0"/>
            <c:spPr>
              <a:solidFill>
                <a:srgbClr val="00B050"/>
              </a:solidFill>
              <a:ln>
                <a:noFill/>
              </a:ln>
              <a:effectLst/>
              <a:sp3d/>
            </c:spPr>
            <c:extLst>
              <c:ext xmlns:c16="http://schemas.microsoft.com/office/drawing/2014/chart" uri="{C3380CC4-5D6E-409C-BE32-E72D297353CC}">
                <c16:uniqueId val="{00000009-84B4-46B4-A02D-DB2E11C89832}"/>
              </c:ext>
            </c:extLst>
          </c:dPt>
          <c:dLbls>
            <c:dLbl>
              <c:idx val="2"/>
              <c:layout>
                <c:manualLayout>
                  <c:x val="1.6673612789696729E-2"/>
                  <c:y val="-5.2480518028168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4B4-46B4-A02D-DB2E11C89832}"/>
                </c:ext>
              </c:extLst>
            </c:dLbl>
            <c:dLbl>
              <c:idx val="4"/>
              <c:delete val="1"/>
              <c:extLst>
                <c:ext xmlns:c15="http://schemas.microsoft.com/office/drawing/2012/chart" uri="{CE6537A1-D6FC-4f65-9D91-7224C49458BB}"/>
                <c:ext xmlns:c16="http://schemas.microsoft.com/office/drawing/2014/chart" uri="{C3380CC4-5D6E-409C-BE32-E72D297353CC}">
                  <c16:uniqueId val="{00000009-84B4-46B4-A02D-DB2E11C89832}"/>
                </c:ext>
              </c:extLst>
            </c:dLbl>
            <c:dLbl>
              <c:idx val="5"/>
              <c:layout>
                <c:manualLayout>
                  <c:x val="3.7052472865991373E-3"/>
                  <c:y val="-9.84009713028159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4B4-46B4-A02D-DB2E11C8983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Sheet3!$G$4:$G$9</c:f>
              <c:strCache>
                <c:ptCount val="6"/>
                <c:pt idx="0">
                  <c:v>Cultivator</c:v>
                </c:pt>
                <c:pt idx="1">
                  <c:v>Manufacturer</c:v>
                </c:pt>
                <c:pt idx="2">
                  <c:v>Propagator</c:v>
                </c:pt>
                <c:pt idx="3">
                  <c:v>Retailer</c:v>
                </c:pt>
                <c:pt idx="4">
                  <c:v>Testing Lab</c:v>
                </c:pt>
                <c:pt idx="5">
                  <c:v>Wholesaler</c:v>
                </c:pt>
              </c:strCache>
            </c:strRef>
          </c:cat>
          <c:val>
            <c:numRef>
              <c:f>Sheet3!$J$4:$J$9</c:f>
              <c:numCache>
                <c:formatCode>General</c:formatCode>
                <c:ptCount val="6"/>
                <c:pt idx="0">
                  <c:v>227</c:v>
                </c:pt>
                <c:pt idx="1">
                  <c:v>57</c:v>
                </c:pt>
                <c:pt idx="2">
                  <c:v>4</c:v>
                </c:pt>
                <c:pt idx="3">
                  <c:v>68</c:v>
                </c:pt>
                <c:pt idx="4">
                  <c:v>0</c:v>
                </c:pt>
                <c:pt idx="5">
                  <c:v>8</c:v>
                </c:pt>
              </c:numCache>
            </c:numRef>
          </c:val>
          <c:extLst>
            <c:ext xmlns:c16="http://schemas.microsoft.com/office/drawing/2014/chart" uri="{C3380CC4-5D6E-409C-BE32-E72D297353CC}">
              <c16:uniqueId val="{0000000C-84B4-46B4-A02D-DB2E11C89832}"/>
            </c:ext>
          </c:extLst>
        </c:ser>
        <c:dLbls>
          <c:showLegendKey val="0"/>
          <c:showVal val="0"/>
          <c:showCatName val="0"/>
          <c:showSerName val="0"/>
          <c:showPercent val="0"/>
          <c:showBubbleSize val="0"/>
        </c:dLbls>
        <c:gapWidth val="150"/>
        <c:shape val="box"/>
        <c:axId val="709550184"/>
        <c:axId val="709550544"/>
        <c:axId val="0"/>
      </c:bar3DChart>
      <c:catAx>
        <c:axId val="7095501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9550544"/>
        <c:crosses val="autoZero"/>
        <c:auto val="1"/>
        <c:lblAlgn val="ctr"/>
        <c:lblOffset val="100"/>
        <c:noMultiLvlLbl val="0"/>
      </c:catAx>
      <c:valAx>
        <c:axId val="709550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550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Medical!$J$33</c:f>
              <c:strCache>
                <c:ptCount val="1"/>
                <c:pt idx="0">
                  <c:v>Patients</c:v>
                </c:pt>
              </c:strCache>
            </c:strRef>
          </c:tx>
          <c:spPr>
            <a:ln w="28575" cap="rnd">
              <a:solidFill>
                <a:schemeClr val="accent1"/>
              </a:solidFill>
              <a:round/>
            </a:ln>
            <a:effectLst/>
          </c:spPr>
          <c:marker>
            <c:symbol val="circle"/>
            <c:size val="5"/>
            <c:spPr>
              <a:solidFill>
                <a:schemeClr val="tx2">
                  <a:lumMod val="75000"/>
                  <a:lumOff val="25000"/>
                </a:schemeClr>
              </a:solidFill>
              <a:ln w="9525">
                <a:solidFill>
                  <a:schemeClr val="tx2">
                    <a:lumMod val="75000"/>
                    <a:lumOff val="25000"/>
                  </a:schemeClr>
                </a:solidFill>
              </a:ln>
              <a:effectLst/>
            </c:spPr>
          </c:marker>
          <c:dLbls>
            <c:dLbl>
              <c:idx val="0"/>
              <c:layout>
                <c:manualLayout>
                  <c:x val="-3.3386330116101842E-2"/>
                  <c:y val="-7.12952807680512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7B-463C-BD0B-987AF09292BE}"/>
                </c:ext>
              </c:extLst>
            </c:dLbl>
            <c:dLbl>
              <c:idx val="1"/>
              <c:layout>
                <c:manualLayout>
                  <c:x val="-3.4777427204272751E-2"/>
                  <c:y val="6.8654714813678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7B-463C-BD0B-987AF09292BE}"/>
                </c:ext>
              </c:extLst>
            </c:dLbl>
            <c:dLbl>
              <c:idx val="2"/>
              <c:layout>
                <c:manualLayout>
                  <c:x val="-2.5039747587076378E-2"/>
                  <c:y val="-5.8092450996189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7B-463C-BD0B-987AF09292BE}"/>
                </c:ext>
              </c:extLst>
            </c:dLbl>
            <c:dLbl>
              <c:idx val="3"/>
              <c:layout>
                <c:manualLayout>
                  <c:x val="-1.5302067969880061E-2"/>
                  <c:y val="5.8092450996189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7B-463C-BD0B-987AF09292BE}"/>
                </c:ext>
              </c:extLst>
            </c:dLbl>
            <c:dLbl>
              <c:idx val="4"/>
              <c:layout>
                <c:manualLayout>
                  <c:x val="-3.0604135939760021E-2"/>
                  <c:y val="-8.1857544585540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7B-463C-BD0B-987AF09292BE}"/>
                </c:ext>
              </c:extLst>
            </c:dLbl>
            <c:dLbl>
              <c:idx val="5"/>
              <c:layout>
                <c:manualLayout>
                  <c:x val="-2.225755341073456E-2"/>
                  <c:y val="7.1295280768051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7B-463C-BD0B-987AF09292BE}"/>
                </c:ext>
              </c:extLst>
            </c:dLbl>
            <c:dLbl>
              <c:idx val="6"/>
              <c:layout>
                <c:manualLayout>
                  <c:x val="-1.3910970881709202E-2"/>
                  <c:y val="-7.9216978631168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7B-463C-BD0B-987AF09292BE}"/>
                </c:ext>
              </c:extLst>
            </c:dLbl>
            <c:dLbl>
              <c:idx val="7"/>
              <c:layout>
                <c:manualLayout>
                  <c:x val="1.3910970881708079E-3"/>
                  <c:y val="5.54518850418175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7B-463C-BD0B-987AF09292BE}"/>
                </c:ext>
              </c:extLst>
            </c:dLbl>
            <c:dLbl>
              <c:idx val="8"/>
              <c:layout>
                <c:manualLayout>
                  <c:x val="1.39109708817091E-3"/>
                  <c:y val="-5.5451885041817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7B-463C-BD0B-987AF09292BE}"/>
                </c:ext>
              </c:extLst>
            </c:dLbl>
            <c:dLbl>
              <c:idx val="9"/>
              <c:layout>
                <c:manualLayout>
                  <c:x val="6.9554854408545499E-3"/>
                  <c:y val="8.9779242448657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E7B-463C-BD0B-987AF09292BE}"/>
                </c:ext>
              </c:extLst>
            </c:dLbl>
            <c:dLbl>
              <c:idx val="10"/>
              <c:layout>
                <c:manualLayout>
                  <c:x val="-2.0866456322563752E-2"/>
                  <c:y val="-6.601414885930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E7B-463C-BD0B-987AF09292BE}"/>
                </c:ext>
              </c:extLst>
            </c:dLbl>
            <c:dLbl>
              <c:idx val="11"/>
              <c:layout>
                <c:manualLayout>
                  <c:x val="4.1732912645127303E-3"/>
                  <c:y val="7.1295280768051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E7B-463C-BD0B-987AF09292BE}"/>
                </c:ext>
              </c:extLst>
            </c:dLbl>
            <c:dLbl>
              <c:idx val="12"/>
              <c:layout>
                <c:manualLayout>
                  <c:x val="0"/>
                  <c:y val="-7.129528076805125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E7B-463C-BD0B-987AF09292B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Medical!$I$35:$I$47</c:f>
              <c:strCache>
                <c:ptCount val="13"/>
                <c:pt idx="0">
                  <c:v>December</c:v>
                </c:pt>
                <c:pt idx="1">
                  <c:v>January</c:v>
                </c:pt>
                <c:pt idx="2">
                  <c:v>February</c:v>
                </c:pt>
                <c:pt idx="3">
                  <c:v>March</c:v>
                </c:pt>
                <c:pt idx="4">
                  <c:v>April</c:v>
                </c:pt>
                <c:pt idx="5">
                  <c:v>May</c:v>
                </c:pt>
                <c:pt idx="6">
                  <c:v>June</c:v>
                </c:pt>
                <c:pt idx="7">
                  <c:v>July</c:v>
                </c:pt>
                <c:pt idx="8">
                  <c:v>August</c:v>
                </c:pt>
                <c:pt idx="9">
                  <c:v>September</c:v>
                </c:pt>
                <c:pt idx="10">
                  <c:v>October</c:v>
                </c:pt>
                <c:pt idx="11">
                  <c:v>November</c:v>
                </c:pt>
                <c:pt idx="12">
                  <c:v>December</c:v>
                </c:pt>
              </c:strCache>
              <c:extLst/>
            </c:strRef>
          </c:cat>
          <c:val>
            <c:numRef>
              <c:f>Medical!$J$35:$J$47</c:f>
              <c:numCache>
                <c:formatCode>General</c:formatCode>
                <c:ptCount val="13"/>
                <c:pt idx="0">
                  <c:v>2698</c:v>
                </c:pt>
                <c:pt idx="1">
                  <c:v>2717</c:v>
                </c:pt>
                <c:pt idx="2">
                  <c:v>2700</c:v>
                </c:pt>
                <c:pt idx="3">
                  <c:v>2669</c:v>
                </c:pt>
                <c:pt idx="4">
                  <c:v>2653</c:v>
                </c:pt>
                <c:pt idx="5">
                  <c:v>2689</c:v>
                </c:pt>
                <c:pt idx="6">
                  <c:v>2748</c:v>
                </c:pt>
                <c:pt idx="7">
                  <c:v>2819</c:v>
                </c:pt>
                <c:pt idx="8">
                  <c:v>2848</c:v>
                </c:pt>
                <c:pt idx="9">
                  <c:v>2914</c:v>
                </c:pt>
                <c:pt idx="10">
                  <c:v>2954</c:v>
                </c:pt>
                <c:pt idx="11">
                  <c:v>3001</c:v>
                </c:pt>
                <c:pt idx="12" formatCode="#,##0">
                  <c:v>3043</c:v>
                </c:pt>
              </c:numCache>
              <c:extLst/>
            </c:numRef>
          </c:val>
          <c:smooth val="0"/>
          <c:extLst>
            <c:ext xmlns:c16="http://schemas.microsoft.com/office/drawing/2014/chart" uri="{C3380CC4-5D6E-409C-BE32-E72D297353CC}">
              <c16:uniqueId val="{0000000D-2E7B-463C-BD0B-987AF09292BE}"/>
            </c:ext>
          </c:extLst>
        </c:ser>
        <c:ser>
          <c:idx val="1"/>
          <c:order val="1"/>
          <c:tx>
            <c:strRef>
              <c:f>Medical!$K$33</c:f>
              <c:strCache>
                <c:ptCount val="1"/>
                <c:pt idx="0">
                  <c:v>Caregivers</c:v>
                </c:pt>
              </c:strCache>
            </c:strRef>
          </c:tx>
          <c:spPr>
            <a:ln w="28575" cap="rnd">
              <a:solidFill>
                <a:schemeClr val="accent2"/>
              </a:solidFill>
              <a:round/>
            </a:ln>
            <a:effectLst/>
          </c:spPr>
          <c:marker>
            <c:symbol val="circle"/>
            <c:size val="5"/>
            <c:spPr>
              <a:solidFill>
                <a:srgbClr val="FF0000"/>
              </a:solidFill>
              <a:ln w="9525">
                <a:solidFill>
                  <a:schemeClr val="accent2"/>
                </a:solidFill>
              </a:ln>
              <a:effectLst/>
            </c:spPr>
          </c:marker>
          <c:dLbls>
            <c:dLbl>
              <c:idx val="1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E-2E7B-463C-BD0B-987AF09292B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Medical!$I$35:$I$47</c:f>
              <c:strCache>
                <c:ptCount val="13"/>
                <c:pt idx="0">
                  <c:v>December</c:v>
                </c:pt>
                <c:pt idx="1">
                  <c:v>January</c:v>
                </c:pt>
                <c:pt idx="2">
                  <c:v>February</c:v>
                </c:pt>
                <c:pt idx="3">
                  <c:v>March</c:v>
                </c:pt>
                <c:pt idx="4">
                  <c:v>April</c:v>
                </c:pt>
                <c:pt idx="5">
                  <c:v>May</c:v>
                </c:pt>
                <c:pt idx="6">
                  <c:v>June</c:v>
                </c:pt>
                <c:pt idx="7">
                  <c:v>July</c:v>
                </c:pt>
                <c:pt idx="8">
                  <c:v>August</c:v>
                </c:pt>
                <c:pt idx="9">
                  <c:v>September</c:v>
                </c:pt>
                <c:pt idx="10">
                  <c:v>October</c:v>
                </c:pt>
                <c:pt idx="11">
                  <c:v>November</c:v>
                </c:pt>
                <c:pt idx="12">
                  <c:v>December</c:v>
                </c:pt>
              </c:strCache>
              <c:extLst/>
            </c:strRef>
          </c:cat>
          <c:val>
            <c:numRef>
              <c:f>Medical!$K$35:$K$47</c:f>
              <c:numCache>
                <c:formatCode>General</c:formatCode>
                <c:ptCount val="13"/>
                <c:pt idx="0">
                  <c:v>104</c:v>
                </c:pt>
                <c:pt idx="1">
                  <c:v>119</c:v>
                </c:pt>
                <c:pt idx="2">
                  <c:v>119</c:v>
                </c:pt>
                <c:pt idx="3">
                  <c:v>117</c:v>
                </c:pt>
                <c:pt idx="4">
                  <c:v>117</c:v>
                </c:pt>
                <c:pt idx="5">
                  <c:v>118</c:v>
                </c:pt>
                <c:pt idx="6">
                  <c:v>120</c:v>
                </c:pt>
                <c:pt idx="7">
                  <c:v>123</c:v>
                </c:pt>
                <c:pt idx="8">
                  <c:v>125</c:v>
                </c:pt>
                <c:pt idx="9">
                  <c:v>126</c:v>
                </c:pt>
                <c:pt idx="10">
                  <c:v>128</c:v>
                </c:pt>
                <c:pt idx="11">
                  <c:v>129</c:v>
                </c:pt>
                <c:pt idx="12">
                  <c:v>131</c:v>
                </c:pt>
              </c:numCache>
              <c:extLst/>
            </c:numRef>
          </c:val>
          <c:smooth val="0"/>
          <c:extLst>
            <c:ext xmlns:c16="http://schemas.microsoft.com/office/drawing/2014/chart" uri="{C3380CC4-5D6E-409C-BE32-E72D297353CC}">
              <c16:uniqueId val="{0000000F-2E7B-463C-BD0B-987AF09292BE}"/>
            </c:ext>
          </c:extLst>
        </c:ser>
        <c:dLbls>
          <c:showLegendKey val="0"/>
          <c:showVal val="0"/>
          <c:showCatName val="0"/>
          <c:showSerName val="0"/>
          <c:showPercent val="0"/>
          <c:showBubbleSize val="0"/>
        </c:dLbls>
        <c:marker val="1"/>
        <c:smooth val="0"/>
        <c:axId val="1240327360"/>
        <c:axId val="1240328080"/>
      </c:lineChart>
      <c:catAx>
        <c:axId val="124032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240328080"/>
        <c:crosses val="autoZero"/>
        <c:auto val="1"/>
        <c:lblAlgn val="ctr"/>
        <c:lblOffset val="100"/>
        <c:noMultiLvlLbl val="0"/>
      </c:catAx>
      <c:valAx>
        <c:axId val="12403280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40327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Compliance Actions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'Compliance FY25'!$A$24</c:f>
              <c:strCache>
                <c:ptCount val="1"/>
                <c:pt idx="0">
                  <c:v>Cease of Operations</c:v>
                </c:pt>
              </c:strCache>
            </c:strRef>
          </c:tx>
          <c:spPr>
            <a:solidFill>
              <a:srgbClr val="FF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'Compliance FY25'!$B$23:$G$23</c:f>
              <c:strCache>
                <c:ptCount val="6"/>
                <c:pt idx="0">
                  <c:v>July</c:v>
                </c:pt>
                <c:pt idx="1">
                  <c:v>August</c:v>
                </c:pt>
                <c:pt idx="2">
                  <c:v>September</c:v>
                </c:pt>
                <c:pt idx="3">
                  <c:v>October</c:v>
                </c:pt>
                <c:pt idx="4">
                  <c:v>November</c:v>
                </c:pt>
                <c:pt idx="5">
                  <c:v>December</c:v>
                </c:pt>
              </c:strCache>
            </c:strRef>
          </c:cat>
          <c:val>
            <c:numRef>
              <c:f>'Compliance FY25'!$B$24:$G$24</c:f>
              <c:numCache>
                <c:formatCode>General</c:formatCode>
                <c:ptCount val="6"/>
                <c:pt idx="0">
                  <c:v>7</c:v>
                </c:pt>
                <c:pt idx="1">
                  <c:v>15</c:v>
                </c:pt>
                <c:pt idx="2">
                  <c:v>10</c:v>
                </c:pt>
                <c:pt idx="3">
                  <c:v>5</c:v>
                </c:pt>
                <c:pt idx="4">
                  <c:v>8</c:v>
                </c:pt>
                <c:pt idx="5">
                  <c:v>3</c:v>
                </c:pt>
              </c:numCache>
            </c:numRef>
          </c:val>
          <c:extLst>
            <c:ext xmlns:c16="http://schemas.microsoft.com/office/drawing/2014/chart" uri="{C3380CC4-5D6E-409C-BE32-E72D297353CC}">
              <c16:uniqueId val="{00000000-D06B-4B8E-A58C-36CDDA853E9E}"/>
            </c:ext>
          </c:extLst>
        </c:ser>
        <c:ser>
          <c:idx val="1"/>
          <c:order val="1"/>
          <c:tx>
            <c:strRef>
              <c:f>'Compliance FY25'!$A$25</c:f>
              <c:strCache>
                <c:ptCount val="1"/>
                <c:pt idx="0">
                  <c:v>Destructions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'Compliance FY25'!$B$23:$G$23</c:f>
              <c:strCache>
                <c:ptCount val="6"/>
                <c:pt idx="0">
                  <c:v>July</c:v>
                </c:pt>
                <c:pt idx="1">
                  <c:v>August</c:v>
                </c:pt>
                <c:pt idx="2">
                  <c:v>September</c:v>
                </c:pt>
                <c:pt idx="3">
                  <c:v>October</c:v>
                </c:pt>
                <c:pt idx="4">
                  <c:v>November</c:v>
                </c:pt>
                <c:pt idx="5">
                  <c:v>December</c:v>
                </c:pt>
              </c:strCache>
            </c:strRef>
          </c:cat>
          <c:val>
            <c:numRef>
              <c:f>'Compliance FY25'!$B$25:$G$25</c:f>
              <c:numCache>
                <c:formatCode>General</c:formatCode>
                <c:ptCount val="6"/>
                <c:pt idx="0">
                  <c:v>6</c:v>
                </c:pt>
                <c:pt idx="1">
                  <c:v>10</c:v>
                </c:pt>
                <c:pt idx="2">
                  <c:v>7</c:v>
                </c:pt>
                <c:pt idx="3">
                  <c:v>5</c:v>
                </c:pt>
                <c:pt idx="4">
                  <c:v>7</c:v>
                </c:pt>
                <c:pt idx="5">
                  <c:v>5</c:v>
                </c:pt>
              </c:numCache>
            </c:numRef>
          </c:val>
          <c:extLst>
            <c:ext xmlns:c16="http://schemas.microsoft.com/office/drawing/2014/chart" uri="{C3380CC4-5D6E-409C-BE32-E72D297353CC}">
              <c16:uniqueId val="{00000001-D06B-4B8E-A58C-36CDDA853E9E}"/>
            </c:ext>
          </c:extLst>
        </c:ser>
        <c:ser>
          <c:idx val="2"/>
          <c:order val="2"/>
          <c:tx>
            <c:strRef>
              <c:f>'Compliance FY25'!$A$26</c:f>
              <c:strCache>
                <c:ptCount val="1"/>
                <c:pt idx="0">
                  <c:v>Notice of Violation</c:v>
                </c:pt>
              </c:strCache>
            </c:strRef>
          </c:tx>
          <c:spPr>
            <a:solidFill>
              <a:srgbClr val="C00000"/>
            </a:solidFill>
            <a:ln>
              <a:noFill/>
            </a:ln>
            <a:effectLst/>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D06B-4B8E-A58C-36CDDA853E9E}"/>
                </c:ext>
              </c:extLst>
            </c:dLbl>
            <c:dLbl>
              <c:idx val="2"/>
              <c:delete val="1"/>
              <c:extLst>
                <c:ext xmlns:c15="http://schemas.microsoft.com/office/drawing/2012/chart" uri="{CE6537A1-D6FC-4f65-9D91-7224C49458BB}"/>
                <c:ext xmlns:c16="http://schemas.microsoft.com/office/drawing/2014/chart" uri="{C3380CC4-5D6E-409C-BE32-E72D297353CC}">
                  <c16:uniqueId val="{00000005-D06B-4B8E-A58C-36CDDA853E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'Compliance FY25'!$B$23:$G$23</c:f>
              <c:strCache>
                <c:ptCount val="6"/>
                <c:pt idx="0">
                  <c:v>July</c:v>
                </c:pt>
                <c:pt idx="1">
                  <c:v>August</c:v>
                </c:pt>
                <c:pt idx="2">
                  <c:v>September</c:v>
                </c:pt>
                <c:pt idx="3">
                  <c:v>October</c:v>
                </c:pt>
                <c:pt idx="4">
                  <c:v>November</c:v>
                </c:pt>
                <c:pt idx="5">
                  <c:v>December</c:v>
                </c:pt>
              </c:strCache>
            </c:strRef>
          </c:cat>
          <c:val>
            <c:numRef>
              <c:f>'Compliance FY25'!$B$26:$G$26</c:f>
              <c:numCache>
                <c:formatCode>General</c:formatCode>
                <c:ptCount val="6"/>
                <c:pt idx="0">
                  <c:v>0</c:v>
                </c:pt>
                <c:pt idx="1">
                  <c:v>8</c:v>
                </c:pt>
                <c:pt idx="2">
                  <c:v>0</c:v>
                </c:pt>
                <c:pt idx="3">
                  <c:v>4</c:v>
                </c:pt>
                <c:pt idx="4">
                  <c:v>17</c:v>
                </c:pt>
                <c:pt idx="5">
                  <c:v>5</c:v>
                </c:pt>
              </c:numCache>
            </c:numRef>
          </c:val>
          <c:extLst>
            <c:ext xmlns:c16="http://schemas.microsoft.com/office/drawing/2014/chart" uri="{C3380CC4-5D6E-409C-BE32-E72D297353CC}">
              <c16:uniqueId val="{00000002-D06B-4B8E-A58C-36CDDA853E9E}"/>
            </c:ext>
          </c:extLst>
        </c:ser>
        <c:ser>
          <c:idx val="3"/>
          <c:order val="3"/>
          <c:tx>
            <c:strRef>
              <c:f>'Compliance FY25'!$A$27</c:f>
              <c:strCache>
                <c:ptCount val="1"/>
                <c:pt idx="0">
                  <c:v>Letters of Warning </c:v>
                </c:pt>
              </c:strCache>
            </c:strRef>
          </c:tx>
          <c:spPr>
            <a:solidFill>
              <a:srgbClr val="FFFF00"/>
            </a:solidFill>
            <a:ln>
              <a:noFill/>
            </a:ln>
            <a:effectLst/>
            <a:sp3d/>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7-D06B-4B8E-A58C-36CDDA853E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'Compliance FY25'!$B$23:$G$23</c:f>
              <c:strCache>
                <c:ptCount val="6"/>
                <c:pt idx="0">
                  <c:v>July</c:v>
                </c:pt>
                <c:pt idx="1">
                  <c:v>August</c:v>
                </c:pt>
                <c:pt idx="2">
                  <c:v>September</c:v>
                </c:pt>
                <c:pt idx="3">
                  <c:v>October</c:v>
                </c:pt>
                <c:pt idx="4">
                  <c:v>November</c:v>
                </c:pt>
                <c:pt idx="5">
                  <c:v>December</c:v>
                </c:pt>
              </c:strCache>
            </c:strRef>
          </c:cat>
          <c:val>
            <c:numRef>
              <c:f>'Compliance FY25'!$B$27:$G$27</c:f>
              <c:numCache>
                <c:formatCode>General</c:formatCode>
                <c:ptCount val="6"/>
                <c:pt idx="0">
                  <c:v>8</c:v>
                </c:pt>
                <c:pt idx="1">
                  <c:v>10</c:v>
                </c:pt>
                <c:pt idx="2">
                  <c:v>15</c:v>
                </c:pt>
                <c:pt idx="3">
                  <c:v>12</c:v>
                </c:pt>
                <c:pt idx="4">
                  <c:v>4</c:v>
                </c:pt>
                <c:pt idx="5">
                  <c:v>0</c:v>
                </c:pt>
              </c:numCache>
            </c:numRef>
          </c:val>
          <c:extLst>
            <c:ext xmlns:c16="http://schemas.microsoft.com/office/drawing/2014/chart" uri="{C3380CC4-5D6E-409C-BE32-E72D297353CC}">
              <c16:uniqueId val="{00000003-D06B-4B8E-A58C-36CDDA853E9E}"/>
            </c:ext>
          </c:extLst>
        </c:ser>
        <c:ser>
          <c:idx val="4"/>
          <c:order val="4"/>
          <c:tx>
            <c:strRef>
              <c:f>'Compliance FY25'!$A$28</c:f>
              <c:strCache>
                <c:ptCount val="1"/>
                <c:pt idx="0">
                  <c:v>New Complaints</c:v>
                </c:pt>
              </c:strCache>
            </c:strRef>
          </c:tx>
          <c:spPr>
            <a:solidFill>
              <a:schemeClr val="tx2">
                <a:lumMod val="50000"/>
                <a:lumOff val="5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'Compliance FY25'!$B$23:$G$23</c:f>
              <c:strCache>
                <c:ptCount val="6"/>
                <c:pt idx="0">
                  <c:v>July</c:v>
                </c:pt>
                <c:pt idx="1">
                  <c:v>August</c:v>
                </c:pt>
                <c:pt idx="2">
                  <c:v>September</c:v>
                </c:pt>
                <c:pt idx="3">
                  <c:v>October</c:v>
                </c:pt>
                <c:pt idx="4">
                  <c:v>November</c:v>
                </c:pt>
                <c:pt idx="5">
                  <c:v>December</c:v>
                </c:pt>
              </c:strCache>
            </c:strRef>
          </c:cat>
          <c:val>
            <c:numRef>
              <c:f>'Compliance FY25'!$B$28:$G$28</c:f>
              <c:numCache>
                <c:formatCode>General</c:formatCode>
                <c:ptCount val="6"/>
                <c:pt idx="0">
                  <c:v>42</c:v>
                </c:pt>
                <c:pt idx="1">
                  <c:v>35</c:v>
                </c:pt>
                <c:pt idx="2">
                  <c:v>46</c:v>
                </c:pt>
                <c:pt idx="3">
                  <c:v>32</c:v>
                </c:pt>
                <c:pt idx="4">
                  <c:v>48</c:v>
                </c:pt>
                <c:pt idx="5">
                  <c:v>36</c:v>
                </c:pt>
              </c:numCache>
            </c:numRef>
          </c:val>
          <c:extLst>
            <c:ext xmlns:c16="http://schemas.microsoft.com/office/drawing/2014/chart" uri="{C3380CC4-5D6E-409C-BE32-E72D297353CC}">
              <c16:uniqueId val="{00000004-D06B-4B8E-A58C-36CDDA853E9E}"/>
            </c:ext>
          </c:extLst>
        </c:ser>
        <c:dLbls>
          <c:showLegendKey val="0"/>
          <c:showVal val="0"/>
          <c:showCatName val="0"/>
          <c:showSerName val="0"/>
          <c:showPercent val="0"/>
          <c:showBubbleSize val="0"/>
        </c:dLbls>
        <c:gapWidth val="150"/>
        <c:shape val="box"/>
        <c:axId val="329090696"/>
        <c:axId val="329091776"/>
        <c:axId val="0"/>
      </c:bar3DChart>
      <c:catAx>
        <c:axId val="3290906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091776"/>
        <c:crosses val="autoZero"/>
        <c:auto val="1"/>
        <c:lblAlgn val="ctr"/>
        <c:lblOffset val="100"/>
        <c:noMultiLvlLbl val="0"/>
      </c:catAx>
      <c:valAx>
        <c:axId val="329091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090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Inspections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Cultivation</c:v>
                </c:pt>
              </c:strCache>
            </c:strRef>
          </c:tx>
          <c:spPr>
            <a:solidFill>
              <a:schemeClr val="accent6">
                <a:lumMod val="20000"/>
                <a:lumOff val="8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July</c:v>
                </c:pt>
                <c:pt idx="1">
                  <c:v>August</c:v>
                </c:pt>
                <c:pt idx="2">
                  <c:v>September</c:v>
                </c:pt>
                <c:pt idx="3">
                  <c:v>October</c:v>
                </c:pt>
                <c:pt idx="4">
                  <c:v>November</c:v>
                </c:pt>
                <c:pt idx="5">
                  <c:v>December</c:v>
                </c:pt>
              </c:strCache>
            </c:strRef>
          </c:cat>
          <c:val>
            <c:numRef>
              <c:f>Sheet1!$B$2:$B$7</c:f>
              <c:numCache>
                <c:formatCode>General</c:formatCode>
                <c:ptCount val="6"/>
                <c:pt idx="0">
                  <c:v>57</c:v>
                </c:pt>
                <c:pt idx="1">
                  <c:v>61</c:v>
                </c:pt>
                <c:pt idx="2">
                  <c:v>55</c:v>
                </c:pt>
                <c:pt idx="3">
                  <c:v>69</c:v>
                </c:pt>
                <c:pt idx="4">
                  <c:v>61</c:v>
                </c:pt>
                <c:pt idx="5">
                  <c:v>30</c:v>
                </c:pt>
              </c:numCache>
            </c:numRef>
          </c:val>
          <c:extLst>
            <c:ext xmlns:c16="http://schemas.microsoft.com/office/drawing/2014/chart" uri="{C3380CC4-5D6E-409C-BE32-E72D297353CC}">
              <c16:uniqueId val="{00000000-52C7-4FB2-90BC-3FAE0DFD7812}"/>
            </c:ext>
          </c:extLst>
        </c:ser>
        <c:ser>
          <c:idx val="1"/>
          <c:order val="1"/>
          <c:tx>
            <c:strRef>
              <c:f>Sheet1!$C$1</c:f>
              <c:strCache>
                <c:ptCount val="1"/>
                <c:pt idx="0">
                  <c:v>Retail</c:v>
                </c:pt>
              </c:strCache>
            </c:strRef>
          </c:tx>
          <c:spPr>
            <a:solidFill>
              <a:srgbClr val="FF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July</c:v>
                </c:pt>
                <c:pt idx="1">
                  <c:v>August</c:v>
                </c:pt>
                <c:pt idx="2">
                  <c:v>September</c:v>
                </c:pt>
                <c:pt idx="3">
                  <c:v>October</c:v>
                </c:pt>
                <c:pt idx="4">
                  <c:v>November</c:v>
                </c:pt>
                <c:pt idx="5">
                  <c:v>December</c:v>
                </c:pt>
              </c:strCache>
            </c:strRef>
          </c:cat>
          <c:val>
            <c:numRef>
              <c:f>Sheet1!$C$2:$C$7</c:f>
              <c:numCache>
                <c:formatCode>General</c:formatCode>
                <c:ptCount val="6"/>
                <c:pt idx="0">
                  <c:v>24</c:v>
                </c:pt>
                <c:pt idx="1">
                  <c:v>24</c:v>
                </c:pt>
                <c:pt idx="2">
                  <c:v>31</c:v>
                </c:pt>
                <c:pt idx="3">
                  <c:v>28</c:v>
                </c:pt>
                <c:pt idx="4">
                  <c:v>37</c:v>
                </c:pt>
                <c:pt idx="5">
                  <c:v>36</c:v>
                </c:pt>
              </c:numCache>
            </c:numRef>
          </c:val>
          <c:extLst>
            <c:ext xmlns:c16="http://schemas.microsoft.com/office/drawing/2014/chart" uri="{C3380CC4-5D6E-409C-BE32-E72D297353CC}">
              <c16:uniqueId val="{00000001-52C7-4FB2-90BC-3FAE0DFD7812}"/>
            </c:ext>
          </c:extLst>
        </c:ser>
        <c:ser>
          <c:idx val="2"/>
          <c:order val="2"/>
          <c:tx>
            <c:strRef>
              <c:f>Sheet1!$D$1</c:f>
              <c:strCache>
                <c:ptCount val="1"/>
                <c:pt idx="0">
                  <c:v>Manufacturing</c:v>
                </c:pt>
              </c:strCache>
            </c:strRef>
          </c:tx>
          <c:spPr>
            <a:solidFill>
              <a:schemeClr val="accent2">
                <a:lumMod val="40000"/>
                <a:lumOff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July</c:v>
                </c:pt>
                <c:pt idx="1">
                  <c:v>August</c:v>
                </c:pt>
                <c:pt idx="2">
                  <c:v>September</c:v>
                </c:pt>
                <c:pt idx="3">
                  <c:v>October</c:v>
                </c:pt>
                <c:pt idx="4">
                  <c:v>November</c:v>
                </c:pt>
                <c:pt idx="5">
                  <c:v>December</c:v>
                </c:pt>
              </c:strCache>
            </c:strRef>
          </c:cat>
          <c:val>
            <c:numRef>
              <c:f>Sheet1!$D$2:$D$7</c:f>
              <c:numCache>
                <c:formatCode>General</c:formatCode>
                <c:ptCount val="6"/>
                <c:pt idx="0">
                  <c:v>12</c:v>
                </c:pt>
                <c:pt idx="1">
                  <c:v>4</c:v>
                </c:pt>
                <c:pt idx="2">
                  <c:v>11</c:v>
                </c:pt>
                <c:pt idx="3">
                  <c:v>13</c:v>
                </c:pt>
                <c:pt idx="4">
                  <c:v>12</c:v>
                </c:pt>
                <c:pt idx="5">
                  <c:v>11</c:v>
                </c:pt>
              </c:numCache>
            </c:numRef>
          </c:val>
          <c:extLst>
            <c:ext xmlns:c16="http://schemas.microsoft.com/office/drawing/2014/chart" uri="{C3380CC4-5D6E-409C-BE32-E72D297353CC}">
              <c16:uniqueId val="{00000002-52C7-4FB2-90BC-3FAE0DFD7812}"/>
            </c:ext>
          </c:extLst>
        </c:ser>
        <c:ser>
          <c:idx val="3"/>
          <c:order val="3"/>
          <c:tx>
            <c:strRef>
              <c:f>Sheet1!$E$1</c:f>
              <c:strCache>
                <c:ptCount val="1"/>
                <c:pt idx="0">
                  <c:v>Wholesale</c:v>
                </c:pt>
              </c:strCache>
            </c:strRef>
          </c:tx>
          <c:spPr>
            <a:solidFill>
              <a:schemeClr val="accent4"/>
            </a:solidFill>
            <a:ln>
              <a:noFill/>
            </a:ln>
            <a:effectLst/>
            <a:sp3d/>
          </c:spPr>
          <c:invertIfNegative val="0"/>
          <c:dLbls>
            <c:dLbl>
              <c:idx val="0"/>
              <c:layout>
                <c:manualLayout>
                  <c:x val="1.9729703067968645E-3"/>
                  <c:y val="-1.7258382642998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C7-4FB2-90BC-3FAE0DFD7812}"/>
                </c:ext>
              </c:extLst>
            </c:dLbl>
            <c:dLbl>
              <c:idx val="2"/>
              <c:layout>
                <c:manualLayout>
                  <c:x val="-4.53783170563283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C7-4FB2-90BC-3FAE0DFD7812}"/>
                </c:ext>
              </c:extLst>
            </c:dLbl>
            <c:dLbl>
              <c:idx val="3"/>
              <c:layout>
                <c:manualLayout>
                  <c:x val="-4.5378317056328304E-2"/>
                  <c:y val="-2.260000190772779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C7-4FB2-90BC-3FAE0DFD7812}"/>
                </c:ext>
              </c:extLst>
            </c:dLbl>
            <c:dLbl>
              <c:idx val="4"/>
              <c:layout>
                <c:manualLayout>
                  <c:x val="-3.9459406135937652E-2"/>
                  <c:y val="2.4654832347140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C7-4FB2-90BC-3FAE0DFD7812}"/>
                </c:ext>
              </c:extLst>
            </c:dLbl>
            <c:dLbl>
              <c:idx val="5"/>
              <c:layout>
                <c:manualLayout>
                  <c:x val="7.8918812271875308E-3"/>
                  <c:y val="-1.479289940828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C7-4FB2-90BC-3FAE0DFD78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July</c:v>
                </c:pt>
                <c:pt idx="1">
                  <c:v>August</c:v>
                </c:pt>
                <c:pt idx="2">
                  <c:v>September</c:v>
                </c:pt>
                <c:pt idx="3">
                  <c:v>October</c:v>
                </c:pt>
                <c:pt idx="4">
                  <c:v>November</c:v>
                </c:pt>
                <c:pt idx="5">
                  <c:v>December</c:v>
                </c:pt>
              </c:strCache>
            </c:strRef>
          </c:cat>
          <c:val>
            <c:numRef>
              <c:f>Sheet1!$E$2:$E$7</c:f>
              <c:numCache>
                <c:formatCode>General</c:formatCode>
                <c:ptCount val="6"/>
                <c:pt idx="0">
                  <c:v>1</c:v>
                </c:pt>
                <c:pt idx="1">
                  <c:v>2</c:v>
                </c:pt>
                <c:pt idx="2">
                  <c:v>2</c:v>
                </c:pt>
                <c:pt idx="3">
                  <c:v>1</c:v>
                </c:pt>
                <c:pt idx="4">
                  <c:v>2</c:v>
                </c:pt>
                <c:pt idx="5">
                  <c:v>1</c:v>
                </c:pt>
              </c:numCache>
            </c:numRef>
          </c:val>
          <c:extLst>
            <c:ext xmlns:c16="http://schemas.microsoft.com/office/drawing/2014/chart" uri="{C3380CC4-5D6E-409C-BE32-E72D297353CC}">
              <c16:uniqueId val="{00000008-52C7-4FB2-90BC-3FAE0DFD7812}"/>
            </c:ext>
          </c:extLst>
        </c:ser>
        <c:ser>
          <c:idx val="4"/>
          <c:order val="4"/>
          <c:tx>
            <c:strRef>
              <c:f>Sheet1!$F$1</c:f>
              <c:strCache>
                <c:ptCount val="1"/>
                <c:pt idx="0">
                  <c:v>Propagator</c:v>
                </c:pt>
              </c:strCache>
            </c:strRef>
          </c:tx>
          <c:spPr>
            <a:solidFill>
              <a:schemeClr val="accent5"/>
            </a:solidFill>
            <a:ln>
              <a:noFill/>
            </a:ln>
            <a:effectLst/>
            <a:sp3d/>
          </c:spPr>
          <c:invertIfNegative val="0"/>
          <c:dPt>
            <c:idx val="0"/>
            <c:invertIfNegative val="0"/>
            <c:bubble3D val="0"/>
            <c:spPr>
              <a:solidFill>
                <a:schemeClr val="accent4">
                  <a:lumMod val="60000"/>
                  <a:lumOff val="40000"/>
                </a:schemeClr>
              </a:solidFill>
              <a:ln>
                <a:noFill/>
              </a:ln>
              <a:effectLst/>
              <a:sp3d/>
            </c:spPr>
            <c:extLst>
              <c:ext xmlns:c16="http://schemas.microsoft.com/office/drawing/2014/chart" uri="{C3380CC4-5D6E-409C-BE32-E72D297353CC}">
                <c16:uniqueId val="{0000000A-52C7-4FB2-90BC-3FAE0DFD7812}"/>
              </c:ext>
            </c:extLst>
          </c:dPt>
          <c:dPt>
            <c:idx val="2"/>
            <c:invertIfNegative val="0"/>
            <c:bubble3D val="0"/>
            <c:spPr>
              <a:solidFill>
                <a:schemeClr val="accent4">
                  <a:lumMod val="40000"/>
                  <a:lumOff val="60000"/>
                </a:schemeClr>
              </a:solidFill>
              <a:ln>
                <a:noFill/>
              </a:ln>
              <a:effectLst/>
              <a:sp3d/>
            </c:spPr>
            <c:extLst>
              <c:ext xmlns:c16="http://schemas.microsoft.com/office/drawing/2014/chart" uri="{C3380CC4-5D6E-409C-BE32-E72D297353CC}">
                <c16:uniqueId val="{0000000C-52C7-4FB2-90BC-3FAE0DFD7812}"/>
              </c:ext>
            </c:extLst>
          </c:dPt>
          <c:dPt>
            <c:idx val="5"/>
            <c:invertIfNegative val="0"/>
            <c:bubble3D val="0"/>
            <c:spPr>
              <a:solidFill>
                <a:schemeClr val="accent4">
                  <a:lumMod val="60000"/>
                  <a:lumOff val="40000"/>
                </a:schemeClr>
              </a:solidFill>
              <a:ln>
                <a:noFill/>
              </a:ln>
              <a:effectLst/>
              <a:sp3d/>
            </c:spPr>
            <c:extLst>
              <c:ext xmlns:c16="http://schemas.microsoft.com/office/drawing/2014/chart" uri="{C3380CC4-5D6E-409C-BE32-E72D297353CC}">
                <c16:uniqueId val="{0000000E-52C7-4FB2-90BC-3FAE0DFD7812}"/>
              </c:ext>
            </c:extLst>
          </c:dPt>
          <c:dLbls>
            <c:dLbl>
              <c:idx val="0"/>
              <c:delete val="1"/>
              <c:extLst>
                <c:ext xmlns:c15="http://schemas.microsoft.com/office/drawing/2012/chart" uri="{CE6537A1-D6FC-4f65-9D91-7224C49458BB}"/>
                <c:ext xmlns:c16="http://schemas.microsoft.com/office/drawing/2014/chart" uri="{C3380CC4-5D6E-409C-BE32-E72D297353CC}">
                  <c16:uniqueId val="{0000000A-52C7-4FB2-90BC-3FAE0DFD7812}"/>
                </c:ext>
              </c:extLst>
            </c:dLbl>
            <c:dLbl>
              <c:idx val="1"/>
              <c:layout>
                <c:manualLayout>
                  <c:x val="1.7756732761171946E-2"/>
                  <c:y val="-4.9309664694280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2C7-4FB2-90BC-3FAE0DFD7812}"/>
                </c:ext>
              </c:extLst>
            </c:dLbl>
            <c:dLbl>
              <c:idx val="2"/>
              <c:delete val="1"/>
              <c:extLst>
                <c:ext xmlns:c15="http://schemas.microsoft.com/office/drawing/2012/chart" uri="{CE6537A1-D6FC-4f65-9D91-7224C49458BB}">
                  <c15:layout>
                    <c:manualLayout>
                      <c:w val="3.0699417973759489E-2"/>
                      <c:h val="9.8250477566043867E-3"/>
                    </c:manualLayout>
                  </c15:layout>
                </c:ext>
                <c:ext xmlns:c16="http://schemas.microsoft.com/office/drawing/2014/chart" uri="{C3380CC4-5D6E-409C-BE32-E72D297353CC}">
                  <c16:uniqueId val="{0000000C-52C7-4FB2-90BC-3FAE0DFD7812}"/>
                </c:ext>
              </c:extLst>
            </c:dLbl>
            <c:dLbl>
              <c:idx val="3"/>
              <c:layout>
                <c:manualLayout>
                  <c:x val="-2.1702673374765783E-2"/>
                  <c:y val="-3.4516765285996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2C7-4FB2-90BC-3FAE0DFD7812}"/>
                </c:ext>
              </c:extLst>
            </c:dLbl>
            <c:dLbl>
              <c:idx val="4"/>
              <c:layout>
                <c:manualLayout>
                  <c:x val="-1.9729703067968972E-2"/>
                  <c:y val="-2.9585798816568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2C7-4FB2-90BC-3FAE0DFD7812}"/>
                </c:ext>
              </c:extLst>
            </c:dLbl>
            <c:dLbl>
              <c:idx val="5"/>
              <c:delete val="1"/>
              <c:extLst>
                <c:ext xmlns:c15="http://schemas.microsoft.com/office/drawing/2012/chart" uri="{CE6537A1-D6FC-4f65-9D91-7224C49458BB}"/>
                <c:ext xmlns:c16="http://schemas.microsoft.com/office/drawing/2014/chart" uri="{C3380CC4-5D6E-409C-BE32-E72D297353CC}">
                  <c16:uniqueId val="{0000000E-52C7-4FB2-90BC-3FAE0DFD78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July</c:v>
                </c:pt>
                <c:pt idx="1">
                  <c:v>August</c:v>
                </c:pt>
                <c:pt idx="2">
                  <c:v>September</c:v>
                </c:pt>
                <c:pt idx="3">
                  <c:v>October</c:v>
                </c:pt>
                <c:pt idx="4">
                  <c:v>November</c:v>
                </c:pt>
                <c:pt idx="5">
                  <c:v>December</c:v>
                </c:pt>
              </c:strCache>
            </c:strRef>
          </c:cat>
          <c:val>
            <c:numRef>
              <c:f>Sheet1!$F$2:$F$7</c:f>
              <c:numCache>
                <c:formatCode>General</c:formatCode>
                <c:ptCount val="6"/>
                <c:pt idx="0">
                  <c:v>0</c:v>
                </c:pt>
                <c:pt idx="1">
                  <c:v>1</c:v>
                </c:pt>
                <c:pt idx="2">
                  <c:v>0</c:v>
                </c:pt>
                <c:pt idx="3">
                  <c:v>1</c:v>
                </c:pt>
                <c:pt idx="4">
                  <c:v>1</c:v>
                </c:pt>
                <c:pt idx="5">
                  <c:v>0</c:v>
                </c:pt>
              </c:numCache>
            </c:numRef>
          </c:val>
          <c:extLst>
            <c:ext xmlns:c16="http://schemas.microsoft.com/office/drawing/2014/chart" uri="{C3380CC4-5D6E-409C-BE32-E72D297353CC}">
              <c16:uniqueId val="{00000012-52C7-4FB2-90BC-3FAE0DFD7812}"/>
            </c:ext>
          </c:extLst>
        </c:ser>
        <c:dLbls>
          <c:showLegendKey val="0"/>
          <c:showVal val="0"/>
          <c:showCatName val="0"/>
          <c:showSerName val="0"/>
          <c:showPercent val="0"/>
          <c:showBubbleSize val="0"/>
        </c:dLbls>
        <c:gapWidth val="150"/>
        <c:shape val="box"/>
        <c:axId val="984899952"/>
        <c:axId val="984904992"/>
        <c:axId val="0"/>
      </c:bar3DChart>
      <c:catAx>
        <c:axId val="9848999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4904992"/>
        <c:crosses val="autoZero"/>
        <c:auto val="1"/>
        <c:lblAlgn val="ctr"/>
        <c:lblOffset val="100"/>
        <c:noMultiLvlLbl val="0"/>
      </c:catAx>
      <c:valAx>
        <c:axId val="984904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4899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Investigations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'Compliance FY25'!$B$11</c:f>
              <c:strCache>
                <c:ptCount val="1"/>
                <c:pt idx="0">
                  <c:v>Cultivation</c:v>
                </c:pt>
              </c:strCache>
            </c:strRef>
          </c:tx>
          <c:spPr>
            <a:solidFill>
              <a:schemeClr val="accent3">
                <a:lumMod val="20000"/>
                <a:lumOff val="8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'Compliance FY25'!$A$12:$A$17</c:f>
              <c:strCache>
                <c:ptCount val="6"/>
                <c:pt idx="0">
                  <c:v>July</c:v>
                </c:pt>
                <c:pt idx="1">
                  <c:v>August</c:v>
                </c:pt>
                <c:pt idx="2">
                  <c:v>September</c:v>
                </c:pt>
                <c:pt idx="3">
                  <c:v>October</c:v>
                </c:pt>
                <c:pt idx="4">
                  <c:v>November</c:v>
                </c:pt>
                <c:pt idx="5">
                  <c:v>December</c:v>
                </c:pt>
              </c:strCache>
            </c:strRef>
          </c:cat>
          <c:val>
            <c:numRef>
              <c:f>'Compliance FY25'!$B$12:$B$17</c:f>
              <c:numCache>
                <c:formatCode>General</c:formatCode>
                <c:ptCount val="6"/>
                <c:pt idx="0">
                  <c:v>2</c:v>
                </c:pt>
                <c:pt idx="1">
                  <c:v>6</c:v>
                </c:pt>
                <c:pt idx="2">
                  <c:v>8</c:v>
                </c:pt>
                <c:pt idx="3">
                  <c:v>8</c:v>
                </c:pt>
                <c:pt idx="4">
                  <c:v>7</c:v>
                </c:pt>
                <c:pt idx="5">
                  <c:v>5</c:v>
                </c:pt>
              </c:numCache>
            </c:numRef>
          </c:val>
          <c:extLst>
            <c:ext xmlns:c16="http://schemas.microsoft.com/office/drawing/2014/chart" uri="{C3380CC4-5D6E-409C-BE32-E72D297353CC}">
              <c16:uniqueId val="{00000000-631D-4F50-A855-5BE60762AA60}"/>
            </c:ext>
          </c:extLst>
        </c:ser>
        <c:ser>
          <c:idx val="1"/>
          <c:order val="1"/>
          <c:tx>
            <c:strRef>
              <c:f>'Compliance FY25'!$C$11</c:f>
              <c:strCache>
                <c:ptCount val="1"/>
                <c:pt idx="0">
                  <c:v>Retail</c:v>
                </c:pt>
              </c:strCache>
            </c:strRef>
          </c:tx>
          <c:spPr>
            <a:solidFill>
              <a:srgbClr val="FF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'Compliance FY25'!$A$12:$A$17</c:f>
              <c:strCache>
                <c:ptCount val="6"/>
                <c:pt idx="0">
                  <c:v>July</c:v>
                </c:pt>
                <c:pt idx="1">
                  <c:v>August</c:v>
                </c:pt>
                <c:pt idx="2">
                  <c:v>September</c:v>
                </c:pt>
                <c:pt idx="3">
                  <c:v>October</c:v>
                </c:pt>
                <c:pt idx="4">
                  <c:v>November</c:v>
                </c:pt>
                <c:pt idx="5">
                  <c:v>December</c:v>
                </c:pt>
              </c:strCache>
            </c:strRef>
          </c:cat>
          <c:val>
            <c:numRef>
              <c:f>'Compliance FY25'!$C$12:$C$17</c:f>
              <c:numCache>
                <c:formatCode>General</c:formatCode>
                <c:ptCount val="6"/>
                <c:pt idx="0">
                  <c:v>13</c:v>
                </c:pt>
                <c:pt idx="1">
                  <c:v>7</c:v>
                </c:pt>
                <c:pt idx="2">
                  <c:v>6</c:v>
                </c:pt>
                <c:pt idx="3">
                  <c:v>4</c:v>
                </c:pt>
                <c:pt idx="4">
                  <c:v>8</c:v>
                </c:pt>
                <c:pt idx="5">
                  <c:v>8</c:v>
                </c:pt>
              </c:numCache>
            </c:numRef>
          </c:val>
          <c:extLst>
            <c:ext xmlns:c16="http://schemas.microsoft.com/office/drawing/2014/chart" uri="{C3380CC4-5D6E-409C-BE32-E72D297353CC}">
              <c16:uniqueId val="{00000001-631D-4F50-A855-5BE60762AA60}"/>
            </c:ext>
          </c:extLst>
        </c:ser>
        <c:ser>
          <c:idx val="2"/>
          <c:order val="2"/>
          <c:tx>
            <c:strRef>
              <c:f>'Compliance FY25'!$D$11</c:f>
              <c:strCache>
                <c:ptCount val="1"/>
                <c:pt idx="0">
                  <c:v>Manufacturing</c:v>
                </c:pt>
              </c:strCache>
            </c:strRef>
          </c:tx>
          <c:spPr>
            <a:solidFill>
              <a:schemeClr val="accent2">
                <a:lumMod val="40000"/>
                <a:lumOff val="60000"/>
              </a:schemeClr>
            </a:solidFill>
            <a:ln>
              <a:noFill/>
            </a:ln>
            <a:effectLst/>
            <a:sp3d/>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631D-4F50-A855-5BE60762AA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'Compliance FY25'!$A$12:$A$17</c:f>
              <c:strCache>
                <c:ptCount val="6"/>
                <c:pt idx="0">
                  <c:v>July</c:v>
                </c:pt>
                <c:pt idx="1">
                  <c:v>August</c:v>
                </c:pt>
                <c:pt idx="2">
                  <c:v>September</c:v>
                </c:pt>
                <c:pt idx="3">
                  <c:v>October</c:v>
                </c:pt>
                <c:pt idx="4">
                  <c:v>November</c:v>
                </c:pt>
                <c:pt idx="5">
                  <c:v>December</c:v>
                </c:pt>
              </c:strCache>
            </c:strRef>
          </c:cat>
          <c:val>
            <c:numRef>
              <c:f>'Compliance FY25'!$D$12:$D$17</c:f>
              <c:numCache>
                <c:formatCode>General</c:formatCode>
                <c:ptCount val="6"/>
                <c:pt idx="0">
                  <c:v>1</c:v>
                </c:pt>
                <c:pt idx="1">
                  <c:v>0</c:v>
                </c:pt>
                <c:pt idx="2">
                  <c:v>3</c:v>
                </c:pt>
                <c:pt idx="3">
                  <c:v>2</c:v>
                </c:pt>
                <c:pt idx="4">
                  <c:v>1</c:v>
                </c:pt>
                <c:pt idx="5">
                  <c:v>3</c:v>
                </c:pt>
              </c:numCache>
            </c:numRef>
          </c:val>
          <c:extLst>
            <c:ext xmlns:c16="http://schemas.microsoft.com/office/drawing/2014/chart" uri="{C3380CC4-5D6E-409C-BE32-E72D297353CC}">
              <c16:uniqueId val="{00000003-631D-4F50-A855-5BE60762AA60}"/>
            </c:ext>
          </c:extLst>
        </c:ser>
        <c:ser>
          <c:idx val="3"/>
          <c:order val="3"/>
          <c:tx>
            <c:strRef>
              <c:f>'Compliance FY25'!$E$11</c:f>
              <c:strCache>
                <c:ptCount val="1"/>
                <c:pt idx="0">
                  <c:v>Wholesale</c:v>
                </c:pt>
              </c:strCache>
            </c:strRef>
          </c:tx>
          <c:spPr>
            <a:solidFill>
              <a:schemeClr val="accent4"/>
            </a:solidFill>
            <a:ln>
              <a:noFill/>
            </a:ln>
            <a:effectLst/>
            <a:sp3d/>
          </c:spPr>
          <c:invertIfNegative val="0"/>
          <c:dPt>
            <c:idx val="0"/>
            <c:invertIfNegative val="0"/>
            <c:bubble3D val="0"/>
            <c:spPr>
              <a:solidFill>
                <a:schemeClr val="accent2">
                  <a:lumMod val="40000"/>
                  <a:lumOff val="60000"/>
                </a:schemeClr>
              </a:solidFill>
              <a:ln>
                <a:noFill/>
              </a:ln>
              <a:effectLst/>
              <a:sp3d/>
            </c:spPr>
            <c:extLst>
              <c:ext xmlns:c16="http://schemas.microsoft.com/office/drawing/2014/chart" uri="{C3380CC4-5D6E-409C-BE32-E72D297353CC}">
                <c16:uniqueId val="{00000005-631D-4F50-A855-5BE60762AA60}"/>
              </c:ext>
            </c:extLst>
          </c:dPt>
          <c:dPt>
            <c:idx val="1"/>
            <c:invertIfNegative val="0"/>
            <c:bubble3D val="0"/>
            <c:spPr>
              <a:solidFill>
                <a:srgbClr val="FF0000"/>
              </a:solidFill>
              <a:ln>
                <a:noFill/>
              </a:ln>
              <a:effectLst/>
              <a:sp3d/>
            </c:spPr>
            <c:extLst>
              <c:ext xmlns:c16="http://schemas.microsoft.com/office/drawing/2014/chart" uri="{C3380CC4-5D6E-409C-BE32-E72D297353CC}">
                <c16:uniqueId val="{00000007-631D-4F50-A855-5BE60762AA60}"/>
              </c:ext>
            </c:extLst>
          </c:dPt>
          <c:dPt>
            <c:idx val="2"/>
            <c:invertIfNegative val="0"/>
            <c:bubble3D val="0"/>
            <c:spPr>
              <a:solidFill>
                <a:schemeClr val="accent2">
                  <a:lumMod val="40000"/>
                  <a:lumOff val="60000"/>
                </a:schemeClr>
              </a:solidFill>
              <a:ln>
                <a:noFill/>
              </a:ln>
              <a:effectLst/>
              <a:sp3d/>
            </c:spPr>
            <c:extLst>
              <c:ext xmlns:c16="http://schemas.microsoft.com/office/drawing/2014/chart" uri="{C3380CC4-5D6E-409C-BE32-E72D297353CC}">
                <c16:uniqueId val="{00000009-631D-4F50-A855-5BE60762AA60}"/>
              </c:ext>
            </c:extLst>
          </c:dPt>
          <c:dPt>
            <c:idx val="3"/>
            <c:invertIfNegative val="0"/>
            <c:bubble3D val="0"/>
            <c:spPr>
              <a:solidFill>
                <a:schemeClr val="accent2">
                  <a:lumMod val="40000"/>
                  <a:lumOff val="60000"/>
                </a:schemeClr>
              </a:solidFill>
              <a:ln>
                <a:noFill/>
              </a:ln>
              <a:effectLst/>
              <a:sp3d/>
            </c:spPr>
            <c:extLst>
              <c:ext xmlns:c16="http://schemas.microsoft.com/office/drawing/2014/chart" uri="{C3380CC4-5D6E-409C-BE32-E72D297353CC}">
                <c16:uniqueId val="{0000000B-631D-4F50-A855-5BE60762AA60}"/>
              </c:ext>
            </c:extLst>
          </c:dPt>
          <c:dPt>
            <c:idx val="4"/>
            <c:invertIfNegative val="0"/>
            <c:bubble3D val="0"/>
            <c:spPr>
              <a:solidFill>
                <a:schemeClr val="accent2">
                  <a:lumMod val="40000"/>
                  <a:lumOff val="60000"/>
                </a:schemeClr>
              </a:solidFill>
              <a:ln>
                <a:noFill/>
              </a:ln>
              <a:effectLst/>
              <a:sp3d/>
            </c:spPr>
            <c:extLst>
              <c:ext xmlns:c16="http://schemas.microsoft.com/office/drawing/2014/chart" uri="{C3380CC4-5D6E-409C-BE32-E72D297353CC}">
                <c16:uniqueId val="{0000000D-631D-4F50-A855-5BE60762AA60}"/>
              </c:ext>
            </c:extLst>
          </c:dPt>
          <c:dLbls>
            <c:dLbl>
              <c:idx val="0"/>
              <c:delete val="1"/>
              <c:extLst>
                <c:ext xmlns:c15="http://schemas.microsoft.com/office/drawing/2012/chart" uri="{CE6537A1-D6FC-4f65-9D91-7224C49458BB}"/>
                <c:ext xmlns:c16="http://schemas.microsoft.com/office/drawing/2014/chart" uri="{C3380CC4-5D6E-409C-BE32-E72D297353CC}">
                  <c16:uniqueId val="{00000005-631D-4F50-A855-5BE60762AA60}"/>
                </c:ext>
              </c:extLst>
            </c:dLbl>
            <c:dLbl>
              <c:idx val="1"/>
              <c:delete val="1"/>
              <c:extLst>
                <c:ext xmlns:c15="http://schemas.microsoft.com/office/drawing/2012/chart" uri="{CE6537A1-D6FC-4f65-9D91-7224C49458BB}"/>
                <c:ext xmlns:c16="http://schemas.microsoft.com/office/drawing/2014/chart" uri="{C3380CC4-5D6E-409C-BE32-E72D297353CC}">
                  <c16:uniqueId val="{00000007-631D-4F50-A855-5BE60762AA60}"/>
                </c:ext>
              </c:extLst>
            </c:dLbl>
            <c:dLbl>
              <c:idx val="2"/>
              <c:delete val="1"/>
              <c:extLst>
                <c:ext xmlns:c15="http://schemas.microsoft.com/office/drawing/2012/chart" uri="{CE6537A1-D6FC-4f65-9D91-7224C49458BB}"/>
                <c:ext xmlns:c16="http://schemas.microsoft.com/office/drawing/2014/chart" uri="{C3380CC4-5D6E-409C-BE32-E72D297353CC}">
                  <c16:uniqueId val="{00000009-631D-4F50-A855-5BE60762AA60}"/>
                </c:ext>
              </c:extLst>
            </c:dLbl>
            <c:dLbl>
              <c:idx val="3"/>
              <c:delete val="1"/>
              <c:extLst>
                <c:ext xmlns:c15="http://schemas.microsoft.com/office/drawing/2012/chart" uri="{CE6537A1-D6FC-4f65-9D91-7224C49458BB}"/>
                <c:ext xmlns:c16="http://schemas.microsoft.com/office/drawing/2014/chart" uri="{C3380CC4-5D6E-409C-BE32-E72D297353CC}">
                  <c16:uniqueId val="{0000000B-631D-4F50-A855-5BE60762AA60}"/>
                </c:ext>
              </c:extLst>
            </c:dLbl>
            <c:dLbl>
              <c:idx val="4"/>
              <c:delete val="1"/>
              <c:extLst>
                <c:ext xmlns:c15="http://schemas.microsoft.com/office/drawing/2012/chart" uri="{CE6537A1-D6FC-4f65-9D91-7224C49458BB}"/>
                <c:ext xmlns:c16="http://schemas.microsoft.com/office/drawing/2014/chart" uri="{C3380CC4-5D6E-409C-BE32-E72D297353CC}">
                  <c16:uniqueId val="{0000000D-631D-4F50-A855-5BE60762AA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'Compliance FY25'!$A$12:$A$17</c:f>
              <c:strCache>
                <c:ptCount val="6"/>
                <c:pt idx="0">
                  <c:v>July</c:v>
                </c:pt>
                <c:pt idx="1">
                  <c:v>August</c:v>
                </c:pt>
                <c:pt idx="2">
                  <c:v>September</c:v>
                </c:pt>
                <c:pt idx="3">
                  <c:v>October</c:v>
                </c:pt>
                <c:pt idx="4">
                  <c:v>November</c:v>
                </c:pt>
                <c:pt idx="5">
                  <c:v>December</c:v>
                </c:pt>
              </c:strCache>
            </c:strRef>
          </c:cat>
          <c:val>
            <c:numRef>
              <c:f>'Compliance FY25'!$E$12:$E$17</c:f>
              <c:numCache>
                <c:formatCode>General</c:formatCode>
                <c:ptCount val="6"/>
                <c:pt idx="0">
                  <c:v>0</c:v>
                </c:pt>
                <c:pt idx="1">
                  <c:v>0</c:v>
                </c:pt>
                <c:pt idx="2">
                  <c:v>0</c:v>
                </c:pt>
                <c:pt idx="3">
                  <c:v>0</c:v>
                </c:pt>
                <c:pt idx="4">
                  <c:v>0</c:v>
                </c:pt>
                <c:pt idx="5">
                  <c:v>1</c:v>
                </c:pt>
              </c:numCache>
            </c:numRef>
          </c:val>
          <c:extLst>
            <c:ext xmlns:c16="http://schemas.microsoft.com/office/drawing/2014/chart" uri="{C3380CC4-5D6E-409C-BE32-E72D297353CC}">
              <c16:uniqueId val="{0000000E-631D-4F50-A855-5BE60762AA60}"/>
            </c:ext>
          </c:extLst>
        </c:ser>
        <c:dLbls>
          <c:showLegendKey val="0"/>
          <c:showVal val="0"/>
          <c:showCatName val="0"/>
          <c:showSerName val="0"/>
          <c:showPercent val="0"/>
          <c:showBubbleSize val="0"/>
        </c:dLbls>
        <c:gapWidth val="150"/>
        <c:shape val="box"/>
        <c:axId val="1231364096"/>
        <c:axId val="1231365176"/>
        <c:axId val="0"/>
      </c:bar3DChart>
      <c:catAx>
        <c:axId val="1231364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1365176"/>
        <c:crosses val="autoZero"/>
        <c:auto val="1"/>
        <c:lblAlgn val="ctr"/>
        <c:lblOffset val="100"/>
        <c:noMultiLvlLbl val="0"/>
      </c:catAx>
      <c:valAx>
        <c:axId val="1231365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136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2025</a:t>
            </a:r>
            <a:r>
              <a:rPr lang="en-US" baseline="0"/>
              <a:t> Complaints (442)</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DecStaffMtg!$L$2:$L$22</c:f>
              <c:strCache>
                <c:ptCount val="21"/>
                <c:pt idx="0">
                  <c:v>Advertising</c:v>
                </c:pt>
                <c:pt idx="1">
                  <c:v>Business Ops</c:v>
                </c:pt>
                <c:pt idx="2">
                  <c:v>Products</c:v>
                </c:pt>
                <c:pt idx="3">
                  <c:v>Inspection Violations</c:v>
                </c:pt>
                <c:pt idx="4">
                  <c:v>License Requirements</c:v>
                </c:pt>
                <c:pt idx="5">
                  <c:v>Sales Reporting</c:v>
                </c:pt>
                <c:pt idx="6">
                  <c:v>Dismissed</c:v>
                </c:pt>
                <c:pt idx="7">
                  <c:v>Cult/Manu Reporting</c:v>
                </c:pt>
                <c:pt idx="8">
                  <c:v>Lapse Insurance</c:v>
                </c:pt>
                <c:pt idx="9">
                  <c:v>Unlicensed Activity</c:v>
                </c:pt>
                <c:pt idx="10">
                  <c:v>Pesticide</c:v>
                </c:pt>
                <c:pt idx="11">
                  <c:v>Diversion</c:v>
                </c:pt>
                <c:pt idx="12">
                  <c:v>Pathogen</c:v>
                </c:pt>
                <c:pt idx="13">
                  <c:v>Employee Issues</c:v>
                </c:pt>
                <c:pt idx="14">
                  <c:v>Outside license</c:v>
                </c:pt>
                <c:pt idx="15">
                  <c:v>Hemp Sales</c:v>
                </c:pt>
                <c:pt idx="16">
                  <c:v>Outside Jurisdiction</c:v>
                </c:pt>
                <c:pt idx="17">
                  <c:v>Unpaid Invoices</c:v>
                </c:pt>
                <c:pt idx="18">
                  <c:v>Safety/Sanitation</c:v>
                </c:pt>
                <c:pt idx="19">
                  <c:v>Compliance Refusal</c:v>
                </c:pt>
                <c:pt idx="20">
                  <c:v>On-Site Consumption</c:v>
                </c:pt>
              </c:strCache>
            </c:strRef>
          </c:cat>
          <c:val>
            <c:numRef>
              <c:f>DecStaffMtg!$M$2:$M$22</c:f>
              <c:numCache>
                <c:formatCode>General</c:formatCode>
                <c:ptCount val="21"/>
                <c:pt idx="0">
                  <c:v>107</c:v>
                </c:pt>
                <c:pt idx="1">
                  <c:v>55</c:v>
                </c:pt>
                <c:pt idx="2">
                  <c:v>46</c:v>
                </c:pt>
                <c:pt idx="3">
                  <c:v>40</c:v>
                </c:pt>
                <c:pt idx="4">
                  <c:v>37</c:v>
                </c:pt>
                <c:pt idx="5">
                  <c:v>21</c:v>
                </c:pt>
                <c:pt idx="6">
                  <c:v>19</c:v>
                </c:pt>
                <c:pt idx="7">
                  <c:v>18</c:v>
                </c:pt>
                <c:pt idx="8">
                  <c:v>17</c:v>
                </c:pt>
                <c:pt idx="9">
                  <c:v>17</c:v>
                </c:pt>
                <c:pt idx="10">
                  <c:v>13</c:v>
                </c:pt>
                <c:pt idx="11">
                  <c:v>12</c:v>
                </c:pt>
                <c:pt idx="12">
                  <c:v>10</c:v>
                </c:pt>
                <c:pt idx="13">
                  <c:v>7</c:v>
                </c:pt>
                <c:pt idx="14">
                  <c:v>7</c:v>
                </c:pt>
                <c:pt idx="15">
                  <c:v>6</c:v>
                </c:pt>
                <c:pt idx="16">
                  <c:v>3</c:v>
                </c:pt>
                <c:pt idx="17">
                  <c:v>3</c:v>
                </c:pt>
                <c:pt idx="18">
                  <c:v>2</c:v>
                </c:pt>
                <c:pt idx="19">
                  <c:v>1</c:v>
                </c:pt>
                <c:pt idx="20">
                  <c:v>1</c:v>
                </c:pt>
              </c:numCache>
            </c:numRef>
          </c:val>
          <c:extLst>
            <c:ext xmlns:c16="http://schemas.microsoft.com/office/drawing/2014/chart" uri="{C3380CC4-5D6E-409C-BE32-E72D297353CC}">
              <c16:uniqueId val="{00000000-B772-4C0C-800D-D12A0B1D4316}"/>
            </c:ext>
          </c:extLst>
        </c:ser>
        <c:dLbls>
          <c:showLegendKey val="0"/>
          <c:showVal val="1"/>
          <c:showCatName val="0"/>
          <c:showSerName val="0"/>
          <c:showPercent val="0"/>
          <c:showBubbleSize val="0"/>
        </c:dLbls>
        <c:gapWidth val="219"/>
        <c:axId val="992474232"/>
        <c:axId val="992474592"/>
      </c:barChart>
      <c:catAx>
        <c:axId val="992474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2474592"/>
        <c:crosses val="autoZero"/>
        <c:auto val="1"/>
        <c:lblAlgn val="ctr"/>
        <c:lblOffset val="100"/>
        <c:noMultiLvlLbl val="0"/>
      </c:catAx>
      <c:valAx>
        <c:axId val="99247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2474232"/>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2025 Letters of Warning (105)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DecStaffMtg!$N$2:$N$15</c:f>
              <c:strCache>
                <c:ptCount val="14"/>
                <c:pt idx="0">
                  <c:v>Advertising</c:v>
                </c:pt>
                <c:pt idx="1">
                  <c:v>Inspection Violations</c:v>
                </c:pt>
                <c:pt idx="2">
                  <c:v>Lapse Insurance</c:v>
                </c:pt>
                <c:pt idx="3">
                  <c:v>Employee Issues</c:v>
                </c:pt>
                <c:pt idx="4">
                  <c:v>License Requirements</c:v>
                </c:pt>
                <c:pt idx="5">
                  <c:v>Business Ops</c:v>
                </c:pt>
                <c:pt idx="6">
                  <c:v>Compliance Refusal</c:v>
                </c:pt>
                <c:pt idx="7">
                  <c:v>Sales Reporting</c:v>
                </c:pt>
                <c:pt idx="8">
                  <c:v>Products</c:v>
                </c:pt>
                <c:pt idx="9">
                  <c:v>Cult/Manu Reporting</c:v>
                </c:pt>
                <c:pt idx="10">
                  <c:v>Outside license</c:v>
                </c:pt>
                <c:pt idx="11">
                  <c:v>Pathogen</c:v>
                </c:pt>
                <c:pt idx="12">
                  <c:v>Pesticide</c:v>
                </c:pt>
                <c:pt idx="13">
                  <c:v>On-Site Consumption</c:v>
                </c:pt>
              </c:strCache>
            </c:strRef>
          </c:cat>
          <c:val>
            <c:numRef>
              <c:f>DecStaffMtg!$O$2:$O$15</c:f>
              <c:numCache>
                <c:formatCode>General</c:formatCode>
                <c:ptCount val="14"/>
                <c:pt idx="0">
                  <c:v>38</c:v>
                </c:pt>
                <c:pt idx="1">
                  <c:v>17</c:v>
                </c:pt>
                <c:pt idx="2">
                  <c:v>16</c:v>
                </c:pt>
                <c:pt idx="3">
                  <c:v>8</c:v>
                </c:pt>
                <c:pt idx="4">
                  <c:v>6</c:v>
                </c:pt>
                <c:pt idx="5">
                  <c:v>4</c:v>
                </c:pt>
                <c:pt idx="6">
                  <c:v>4</c:v>
                </c:pt>
                <c:pt idx="7">
                  <c:v>4</c:v>
                </c:pt>
                <c:pt idx="8">
                  <c:v>3</c:v>
                </c:pt>
                <c:pt idx="9">
                  <c:v>1</c:v>
                </c:pt>
                <c:pt idx="10">
                  <c:v>1</c:v>
                </c:pt>
                <c:pt idx="11">
                  <c:v>1</c:v>
                </c:pt>
                <c:pt idx="12">
                  <c:v>1</c:v>
                </c:pt>
                <c:pt idx="13">
                  <c:v>1</c:v>
                </c:pt>
              </c:numCache>
            </c:numRef>
          </c:val>
          <c:extLst>
            <c:ext xmlns:c16="http://schemas.microsoft.com/office/drawing/2014/chart" uri="{C3380CC4-5D6E-409C-BE32-E72D297353CC}">
              <c16:uniqueId val="{00000000-9465-42F0-B537-6A01B617132F}"/>
            </c:ext>
          </c:extLst>
        </c:ser>
        <c:dLbls>
          <c:dLblPos val="outEnd"/>
          <c:showLegendKey val="0"/>
          <c:showVal val="1"/>
          <c:showCatName val="0"/>
          <c:showSerName val="0"/>
          <c:showPercent val="0"/>
          <c:showBubbleSize val="0"/>
        </c:dLbls>
        <c:gapWidth val="219"/>
        <c:overlap val="-27"/>
        <c:axId val="1002021744"/>
        <c:axId val="1002023544"/>
      </c:barChart>
      <c:catAx>
        <c:axId val="100202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2023544"/>
        <c:crosses val="autoZero"/>
        <c:auto val="1"/>
        <c:lblAlgn val="ctr"/>
        <c:lblOffset val="100"/>
        <c:noMultiLvlLbl val="0"/>
      </c:catAx>
      <c:valAx>
        <c:axId val="1002023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20217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2025 Notices of Violation (51)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DecStaffMtg!$P$2:$P$19</c:f>
              <c:strCache>
                <c:ptCount val="18"/>
                <c:pt idx="0">
                  <c:v>Cult/Manu Reporting</c:v>
                </c:pt>
                <c:pt idx="1">
                  <c:v>Sales Reporting</c:v>
                </c:pt>
                <c:pt idx="2">
                  <c:v>License Requirements</c:v>
                </c:pt>
                <c:pt idx="3">
                  <c:v>Advertising</c:v>
                </c:pt>
                <c:pt idx="4">
                  <c:v>Lapse Insurance</c:v>
                </c:pt>
                <c:pt idx="5">
                  <c:v>Outside license</c:v>
                </c:pt>
                <c:pt idx="6">
                  <c:v>Pesticide</c:v>
                </c:pt>
                <c:pt idx="7">
                  <c:v>Compliance Refusal</c:v>
                </c:pt>
                <c:pt idx="8">
                  <c:v>Employee Issues</c:v>
                </c:pt>
                <c:pt idx="9">
                  <c:v>Pathogen</c:v>
                </c:pt>
                <c:pt idx="10">
                  <c:v>Products</c:v>
                </c:pt>
                <c:pt idx="11">
                  <c:v>On-Site Consumption</c:v>
                </c:pt>
                <c:pt idx="12">
                  <c:v>CAP Violation</c:v>
                </c:pt>
                <c:pt idx="13">
                  <c:v>COA Manipulation</c:v>
                </c:pt>
                <c:pt idx="14">
                  <c:v>Flower Manipulation</c:v>
                </c:pt>
                <c:pt idx="15">
                  <c:v>Minor On-Site</c:v>
                </c:pt>
                <c:pt idx="16">
                  <c:v>Advertising/Tax</c:v>
                </c:pt>
                <c:pt idx="17">
                  <c:v>Advertising/Free Samples</c:v>
                </c:pt>
              </c:strCache>
            </c:strRef>
          </c:cat>
          <c:val>
            <c:numRef>
              <c:f>DecStaffMtg!$Q$2:$Q$19</c:f>
              <c:numCache>
                <c:formatCode>General</c:formatCode>
                <c:ptCount val="18"/>
                <c:pt idx="0">
                  <c:v>13</c:v>
                </c:pt>
                <c:pt idx="1">
                  <c:v>7</c:v>
                </c:pt>
                <c:pt idx="2">
                  <c:v>6</c:v>
                </c:pt>
                <c:pt idx="3">
                  <c:v>4</c:v>
                </c:pt>
                <c:pt idx="4">
                  <c:v>4</c:v>
                </c:pt>
                <c:pt idx="5">
                  <c:v>3</c:v>
                </c:pt>
                <c:pt idx="6">
                  <c:v>3</c:v>
                </c:pt>
                <c:pt idx="7">
                  <c:v>1</c:v>
                </c:pt>
                <c:pt idx="8">
                  <c:v>1</c:v>
                </c:pt>
                <c:pt idx="9">
                  <c:v>1</c:v>
                </c:pt>
                <c:pt idx="10">
                  <c:v>1</c:v>
                </c:pt>
                <c:pt idx="11">
                  <c:v>1</c:v>
                </c:pt>
                <c:pt idx="12">
                  <c:v>1</c:v>
                </c:pt>
                <c:pt idx="13">
                  <c:v>1</c:v>
                </c:pt>
                <c:pt idx="14">
                  <c:v>1</c:v>
                </c:pt>
                <c:pt idx="15">
                  <c:v>1</c:v>
                </c:pt>
                <c:pt idx="16">
                  <c:v>1</c:v>
                </c:pt>
                <c:pt idx="17">
                  <c:v>1</c:v>
                </c:pt>
              </c:numCache>
            </c:numRef>
          </c:val>
          <c:extLst>
            <c:ext xmlns:c16="http://schemas.microsoft.com/office/drawing/2014/chart" uri="{C3380CC4-5D6E-409C-BE32-E72D297353CC}">
              <c16:uniqueId val="{00000000-38DF-478B-A07E-5F076B3F672D}"/>
            </c:ext>
          </c:extLst>
        </c:ser>
        <c:dLbls>
          <c:dLblPos val="outEnd"/>
          <c:showLegendKey val="0"/>
          <c:showVal val="1"/>
          <c:showCatName val="0"/>
          <c:showSerName val="0"/>
          <c:showPercent val="0"/>
          <c:showBubbleSize val="0"/>
        </c:dLbls>
        <c:gapWidth val="219"/>
        <c:overlap val="-27"/>
        <c:axId val="648404648"/>
        <c:axId val="648408608"/>
      </c:barChart>
      <c:catAx>
        <c:axId val="648404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408608"/>
        <c:crosses val="autoZero"/>
        <c:auto val="1"/>
        <c:lblAlgn val="ctr"/>
        <c:lblOffset val="100"/>
        <c:noMultiLvlLbl val="0"/>
      </c:catAx>
      <c:valAx>
        <c:axId val="64840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4046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'2025 CALENDAR YEAR'!$A$4:$A$7</cx:f>
        <cx:lvl ptCount="4">
          <cx:pt idx="0">Complaints</cx:pt>
          <cx:pt idx="1">Investigations</cx:pt>
          <cx:pt idx="2">LOWs</cx:pt>
          <cx:pt idx="3">NOVs</cx:pt>
        </cx:lvl>
      </cx:strDim>
      <cx:numDim type="val">
        <cx:f>'2025 CALENDAR YEAR'!$B$4:$B$7</cx:f>
        <cx:lvl ptCount="4" formatCode="General">
          <cx:pt idx="0">442</cx:pt>
          <cx:pt idx="1">162</cx:pt>
          <cx:pt idx="2">105</cx:pt>
          <cx:pt idx="3">51</cx:pt>
        </cx:lvl>
      </cx:numDim>
    </cx:data>
  </cx:chartData>
  <cx:chart>
    <cx:title pos="t" align="ctr" overlay="0">
      <cx:tx>
        <cx:txData>
          <cx:v/>
        </cx:txData>
      </cx:tx>
      <cx:txPr>
        <a:bodyPr spcFirstLastPara="1" vertOverflow="ellipsis" horzOverflow="overflow" wrap="square" lIns="0" tIns="0" rIns="0" bIns="0" anchor="ctr" anchorCtr="1"/>
        <a:lstStyle/>
        <a:p>
          <a:pPr algn="ctr" rtl="0">
            <a:defRPr/>
          </a:pPr>
          <a:endParaRPr lang="en-US" sz="1400" b="0" i="0" u="none" strike="noStrike" baseline="0">
            <a:solidFill>
              <a:sysClr val="windowText" lastClr="000000">
                <a:lumMod val="65000"/>
                <a:lumOff val="35000"/>
              </a:sysClr>
            </a:solidFill>
            <a:latin typeface="Aptos Narrow" panose="02110004020202020204"/>
          </a:endParaRPr>
        </a:p>
      </cx:txPr>
    </cx:title>
    <cx:plotArea>
      <cx:plotAreaRegion>
        <cx:series layoutId="funnel" uniqueId="{8A93E68F-F6AF-452E-A961-D7C93CF4A3CD}">
          <cx:dataLabels>
            <cx:txPr>
              <a:bodyPr spcFirstLastPara="1" vertOverflow="ellipsis" horzOverflow="overflow" wrap="square" lIns="0" tIns="0" rIns="0" bIns="0" anchor="ctr" anchorCtr="1"/>
              <a:lstStyle/>
              <a:p>
                <a:pPr algn="ctr" rtl="0">
                  <a:defRPr sz="2400">
                    <a:solidFill>
                      <a:schemeClr val="bg1"/>
                    </a:solidFill>
                  </a:defRPr>
                </a:pPr>
                <a:endParaRPr lang="en-US" sz="2400" b="0" i="0" u="none" strike="noStrike" baseline="0">
                  <a:solidFill>
                    <a:schemeClr val="bg1"/>
                  </a:solidFill>
                  <a:latin typeface="Aptos" panose="0211000402020202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2400" b="1"/>
            </a:pPr>
            <a:endParaRPr lang="en-US" sz="2400" b="1" i="0" u="none" strike="noStrike" baseline="0">
              <a:solidFill>
                <a:prstClr val="black">
                  <a:lumMod val="65000"/>
                  <a:lumOff val="35000"/>
                </a:prstClr>
              </a:solidFill>
              <a:latin typeface="Aptos" panose="02110004020202020204"/>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DecStaffMtg!$S$3:$S$6</cx:f>
        <cx:lvl ptCount="4">
          <cx:pt idx="0">Issued</cx:pt>
          <cx:pt idx="1">Suspended</cx:pt>
          <cx:pt idx="2">Owed</cx:pt>
          <cx:pt idx="3">Collected</cx:pt>
        </cx:lvl>
      </cx:strDim>
      <cx:numDim type="val">
        <cx:f>DecStaffMtg!$T$3:$T$6</cx:f>
        <cx:lvl ptCount="4" formatCode="&quot;$&quot;#,##0.00">
          <cx:pt idx="0">202100</cx:pt>
          <cx:pt idx="1">72500</cx:pt>
          <cx:pt idx="2">129600</cx:pt>
          <cx:pt idx="3">62350</cx:pt>
        </cx:lvl>
      </cx:numDim>
    </cx:data>
  </cx:chartData>
  <cx:chart>
    <cx:title pos="t" align="ctr" overlay="0">
      <cx:tx>
        <cx:txData>
          <cx:v>2025 Administrative Penalties</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Aptos Narrow" panose="02110004020202020204"/>
            </a:rPr>
            <a:t>2025 Administrative Penalties</a:t>
          </a:r>
        </a:p>
      </cx:txPr>
    </cx:title>
    <cx:plotArea>
      <cx:plotAreaRegion>
        <cx:series layoutId="funnel" uniqueId="{A2A68205-07B3-4206-9796-1A5C2BDA65AD}">
          <cx:dataLabels>
            <cx:txPr>
              <a:bodyPr spcFirstLastPara="1" vertOverflow="ellipsis" horzOverflow="overflow" wrap="square" lIns="0" tIns="0" rIns="0" bIns="0" anchor="ctr" anchorCtr="1"/>
              <a:lstStyle/>
              <a:p>
                <a:pPr algn="ctr" rtl="0">
                  <a:defRPr sz="1800">
                    <a:solidFill>
                      <a:schemeClr val="bg1"/>
                    </a:solidFill>
                  </a:defRPr>
                </a:pPr>
                <a:endParaRPr lang="en-US" sz="1800" b="0" i="0" u="none" strike="noStrike" baseline="0">
                  <a:solidFill>
                    <a:schemeClr val="bg1"/>
                  </a:solidFill>
                  <a:latin typeface="Aptos" panose="0211000402020202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400"/>
            </a:pPr>
            <a:endParaRPr lang="en-US" sz="1400" b="0" i="0" u="none" strike="noStrike" baseline="0">
              <a:solidFill>
                <a:prstClr val="black">
                  <a:lumMod val="65000"/>
                  <a:lumOff val="35000"/>
                </a:prstClr>
              </a:solidFill>
              <a:latin typeface="Aptos" panose="0211000402020202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1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6">
  <a:schemeClr val="accent3"/>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E_7BF69824.xml><?xml version="1.0" encoding="utf-8"?>
<p188:cmLst xmlns:a="http://schemas.openxmlformats.org/drawingml/2006/main" xmlns:r="http://schemas.openxmlformats.org/officeDocument/2006/relationships" xmlns:p188="http://schemas.microsoft.com/office/powerpoint/2018/8/main">
  <p188:cm id="{E2B19F90-A513-4637-8C27-B2ED3EB37653}" authorId="{C3BD0FAC-0780-AECF-2283-FB5280C59BDC}" created="2025-12-30T16:09:39.720">
    <pc:sldMkLst xmlns:pc="http://schemas.microsoft.com/office/powerpoint/2013/main/command">
      <pc:docMk/>
      <pc:sldMk cId="2079758372" sldId="270"/>
    </pc:sldMkLst>
    <p188:replyLst>
      <p188:reply id="{DD16747D-6014-4277-ACCB-87A45AFA34FB}" authorId="{410CCACD-78C0-54A1-E69F-26FD6902FBC9}" created="2025-12-30T16:41:57.746">
        <p188:txBody>
          <a:bodyPr/>
          <a:lstStyle/>
          <a:p>
            <a:r>
              <a:rPr lang="en-US"/>
              <a:t>[@Fitch, Olga] New slide #4 shows map and list of medically endorsed businesses.</a:t>
            </a:r>
          </a:p>
        </p188:txBody>
      </p188:reply>
    </p188:replyLst>
    <p188:txBody>
      <a:bodyPr/>
      <a:lstStyle/>
      <a:p>
        <a:r>
          <a:rPr lang="en-US"/>
          <a:t>[@Love, Elizabeth] Hi Liz!  Could you please also include a slide showing a map of the medically endorsed retail businesses and med dispensaries? I think our standard slide from the ED report will be perfect!  Thank you!</a:t>
        </a:r>
      </a:p>
    </p188:txBody>
  </p188:cm>
</p188:cmLst>
</file>

<file path=ppt/comments/modernComment_10F_5660B16B.xml><?xml version="1.0" encoding="utf-8"?>
<p188:cmLst xmlns:a="http://schemas.openxmlformats.org/drawingml/2006/main" xmlns:r="http://schemas.openxmlformats.org/officeDocument/2006/relationships" xmlns:p188="http://schemas.microsoft.com/office/powerpoint/2018/8/main">
  <p188:cm id="{DBDF612C-6843-4D02-83A1-1D78B87CF1E8}" authorId="{C3BD0FAC-0780-AECF-2283-FB5280C59BDC}" created="2025-12-30T16:14:24.578">
    <pc:sldMkLst xmlns:pc="http://schemas.microsoft.com/office/powerpoint/2013/main/command">
      <pc:docMk/>
      <pc:sldMk cId="1449177451" sldId="271"/>
    </pc:sldMkLst>
    <p188:replyLst>
      <p188:reply id="{DC3F6BBB-E7CD-489A-B10A-5EE04ED26782}" authorId="{410CCACD-78C0-54A1-E69F-26FD6902FBC9}" created="2025-12-30T16:43:01.554">
        <p188:txBody>
          <a:bodyPr/>
          <a:lstStyle/>
          <a:p>
            <a:r>
              <a:rPr lang="en-US"/>
              <a:t>[@Fitch, Olga] New Slide #5 Funnel chart with Compliance Actions for Calendar Year 2025. (FY25 charts now slide 6.)</a:t>
            </a:r>
          </a:p>
        </p188:txBody>
      </p188:reply>
    </p188:replyLst>
    <p188:txBody>
      <a:bodyPr/>
      <a:lstStyle/>
      <a:p>
        <a:r>
          <a:rPr lang="en-US"/>
          <a:t>[@Love, Elizabeth] Could you also generate a slide that has the following info: Complaints, investigations, LOWs and NOVs? It would be for the entire year and I want it to look like a basic upside-down pyramid (similar to what Nicole did on slide 8 for penalties, if possible! : ) The numbers for the calendar year 2025 are: complaints - 442, investigations - 162, LOWs- 105 and NOVs -51.  I will need to keep things simple for the legislators, so hopefully a simple chart like that will be good : )  Thank you so so much!</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F7271-DD3A-D445-96F7-650045A1939C}" type="datetimeFigureOut">
              <a:rPr lang="en-US" smtClean="0"/>
              <a:t>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0D980-1021-4345-A343-553E027790C5}" type="slidenum">
              <a:rPr lang="en-US" smtClean="0"/>
              <a:t>‹#›</a:t>
            </a:fld>
            <a:endParaRPr lang="en-US"/>
          </a:p>
        </p:txBody>
      </p:sp>
    </p:spTree>
    <p:extLst>
      <p:ext uri="{BB962C8B-B14F-4D97-AF65-F5344CB8AC3E}">
        <p14:creationId xmlns:p14="http://schemas.microsoft.com/office/powerpoint/2010/main" val="12651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a:t>
            </a:fld>
            <a:endParaRPr lang="en-US"/>
          </a:p>
        </p:txBody>
      </p:sp>
    </p:spTree>
    <p:extLst>
      <p:ext uri="{BB962C8B-B14F-4D97-AF65-F5344CB8AC3E}">
        <p14:creationId xmlns:p14="http://schemas.microsoft.com/office/powerpoint/2010/main" val="179073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ndParaRPr>
          </a:p>
        </p:txBody>
      </p:sp>
      <p:sp>
        <p:nvSpPr>
          <p:cNvPr id="4" name="Slide Number Placeholder 3"/>
          <p:cNvSpPr>
            <a:spLocks noGrp="1"/>
          </p:cNvSpPr>
          <p:nvPr>
            <p:ph type="sldNum" sz="quarter" idx="5"/>
          </p:nvPr>
        </p:nvSpPr>
        <p:spPr/>
        <p:txBody>
          <a:bodyPr/>
          <a:lstStyle/>
          <a:p>
            <a:fld id="{B6223CC7-172F-431A-AB1B-DE6F05510C32}" type="slidenum">
              <a:rPr lang="en-US" smtClean="0"/>
              <a:t>10</a:t>
            </a:fld>
            <a:endParaRPr lang="en-US"/>
          </a:p>
        </p:txBody>
      </p:sp>
    </p:spTree>
    <p:extLst>
      <p:ext uri="{BB962C8B-B14F-4D97-AF65-F5344CB8AC3E}">
        <p14:creationId xmlns:p14="http://schemas.microsoft.com/office/powerpoint/2010/main" val="79549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final medical program slide shows a map and list of medically endorsed locations as of the end of 2025. Overall, medical access is fairly well distributed across the state. The primary gap we continue to see is in the northern part of the state, where fewer medically endorsed establishments are currently operating.</a:t>
            </a:r>
          </a:p>
        </p:txBody>
      </p:sp>
      <p:sp>
        <p:nvSpPr>
          <p:cNvPr id="4" name="Slide Number Placeholder 3"/>
          <p:cNvSpPr>
            <a:spLocks noGrp="1"/>
          </p:cNvSpPr>
          <p:nvPr>
            <p:ph type="sldNum" sz="quarter" idx="5"/>
          </p:nvPr>
        </p:nvSpPr>
        <p:spPr/>
        <p:txBody>
          <a:bodyPr/>
          <a:lstStyle/>
          <a:p>
            <a:fld id="{B6223CC7-172F-431A-AB1B-DE6F05510C32}" type="slidenum">
              <a:rPr lang="en-US" smtClean="0"/>
              <a:t>11</a:t>
            </a:fld>
            <a:endParaRPr lang="en-US"/>
          </a:p>
        </p:txBody>
      </p:sp>
    </p:spTree>
    <p:extLst>
      <p:ext uri="{BB962C8B-B14F-4D97-AF65-F5344CB8AC3E}">
        <p14:creationId xmlns:p14="http://schemas.microsoft.com/office/powerpoint/2010/main" val="3693719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F9271-63D8-44B1-1330-DC2B7052F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CF286C-4D89-9F2C-CD38-5C7A34FEFE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C43288-985F-926E-7D13-628E1E33C0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E70D8B-C2A1-5F4E-E98F-F296F31C5349}"/>
              </a:ext>
            </a:extLst>
          </p:cNvPr>
          <p:cNvSpPr>
            <a:spLocks noGrp="1"/>
          </p:cNvSpPr>
          <p:nvPr>
            <p:ph type="sldNum" sz="quarter" idx="5"/>
          </p:nvPr>
        </p:nvSpPr>
        <p:spPr/>
        <p:txBody>
          <a:bodyPr/>
          <a:lstStyle/>
          <a:p>
            <a:fld id="{A650D980-1021-4345-A343-553E027790C5}" type="slidenum">
              <a:rPr lang="en-US" smtClean="0"/>
              <a:t>12</a:t>
            </a:fld>
            <a:endParaRPr lang="en-US"/>
          </a:p>
        </p:txBody>
      </p:sp>
    </p:spTree>
    <p:extLst>
      <p:ext uri="{BB962C8B-B14F-4D97-AF65-F5344CB8AC3E}">
        <p14:creationId xmlns:p14="http://schemas.microsoft.com/office/powerpoint/2010/main" val="2505475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F7D19-DB18-676D-450C-5B0195DA35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614D5-5995-8ADD-DED6-6C66BE3F99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FC49B1-1EB5-9040-8229-EA3EFDF1CE46}"/>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8E69EBB3-B2E3-16D3-B34F-05ACB495D2F4}"/>
              </a:ext>
            </a:extLst>
          </p:cNvPr>
          <p:cNvSpPr>
            <a:spLocks noGrp="1"/>
          </p:cNvSpPr>
          <p:nvPr>
            <p:ph type="sldNum" sz="quarter" idx="5"/>
          </p:nvPr>
        </p:nvSpPr>
        <p:spPr/>
        <p:txBody>
          <a:bodyPr/>
          <a:lstStyle/>
          <a:p>
            <a:fld id="{B6223CC7-172F-431A-AB1B-DE6F05510C32}" type="slidenum">
              <a:rPr lang="en-US" smtClean="0"/>
              <a:t>13</a:t>
            </a:fld>
            <a:endParaRPr lang="en-US"/>
          </a:p>
        </p:txBody>
      </p:sp>
    </p:spTree>
    <p:extLst>
      <p:ext uri="{BB962C8B-B14F-4D97-AF65-F5344CB8AC3E}">
        <p14:creationId xmlns:p14="http://schemas.microsoft.com/office/powerpoint/2010/main" val="834911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B6223CC7-172F-431A-AB1B-DE6F05510C32}" type="slidenum">
              <a:rPr lang="en-US" smtClean="0"/>
              <a:t>14</a:t>
            </a:fld>
            <a:endParaRPr lang="en-US"/>
          </a:p>
        </p:txBody>
      </p:sp>
    </p:spTree>
    <p:extLst>
      <p:ext uri="{BB962C8B-B14F-4D97-AF65-F5344CB8AC3E}">
        <p14:creationId xmlns:p14="http://schemas.microsoft.com/office/powerpoint/2010/main" val="1290962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9CF7E-9E57-49BA-ABC6-BED2F970C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CD86F9-D53B-F89C-C88C-8D21B5E3B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1DB3A-F06F-25B9-5BC3-D8822BBC0D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6B935B-B15D-B1DD-E9A9-6125B2F2237C}"/>
              </a:ext>
            </a:extLst>
          </p:cNvPr>
          <p:cNvSpPr>
            <a:spLocks noGrp="1"/>
          </p:cNvSpPr>
          <p:nvPr>
            <p:ph type="sldNum" sz="quarter" idx="5"/>
          </p:nvPr>
        </p:nvSpPr>
        <p:spPr/>
        <p:txBody>
          <a:bodyPr/>
          <a:lstStyle/>
          <a:p>
            <a:fld id="{A650D980-1021-4345-A343-553E027790C5}" type="slidenum">
              <a:rPr lang="en-US" smtClean="0"/>
              <a:t>17</a:t>
            </a:fld>
            <a:endParaRPr lang="en-US"/>
          </a:p>
        </p:txBody>
      </p:sp>
    </p:spTree>
    <p:extLst>
      <p:ext uri="{BB962C8B-B14F-4D97-AF65-F5344CB8AC3E}">
        <p14:creationId xmlns:p14="http://schemas.microsoft.com/office/powerpoint/2010/main" val="2839511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18</a:t>
            </a:fld>
            <a:endParaRPr lang="en-US"/>
          </a:p>
        </p:txBody>
      </p:sp>
    </p:spTree>
    <p:extLst>
      <p:ext uri="{BB962C8B-B14F-4D97-AF65-F5344CB8AC3E}">
        <p14:creationId xmlns:p14="http://schemas.microsoft.com/office/powerpoint/2010/main" val="1105800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8B57D-7C7E-0CEA-AF27-EAE2F3B23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220B1-F236-7088-9B8E-9C5075EF2E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9545F-B1A7-2BA7-14AC-EE7E7B334D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11FBDC-38FF-6A44-0569-82E0CE59BB61}"/>
              </a:ext>
            </a:extLst>
          </p:cNvPr>
          <p:cNvSpPr>
            <a:spLocks noGrp="1"/>
          </p:cNvSpPr>
          <p:nvPr>
            <p:ph type="sldNum" sz="quarter" idx="5"/>
          </p:nvPr>
        </p:nvSpPr>
        <p:spPr/>
        <p:txBody>
          <a:bodyPr/>
          <a:lstStyle/>
          <a:p>
            <a:fld id="{A650D980-1021-4345-A343-553E027790C5}" type="slidenum">
              <a:rPr lang="en-US" smtClean="0"/>
              <a:t>19</a:t>
            </a:fld>
            <a:endParaRPr lang="en-US"/>
          </a:p>
        </p:txBody>
      </p:sp>
    </p:spTree>
    <p:extLst>
      <p:ext uri="{BB962C8B-B14F-4D97-AF65-F5344CB8AC3E}">
        <p14:creationId xmlns:p14="http://schemas.microsoft.com/office/powerpoint/2010/main" val="1441410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6223CC7-172F-431A-AB1B-DE6F05510C32}" type="slidenum">
              <a:rPr lang="en-US" smtClean="0"/>
              <a:t>20</a:t>
            </a:fld>
            <a:endParaRPr lang="en-US"/>
          </a:p>
        </p:txBody>
      </p:sp>
    </p:spTree>
    <p:extLst>
      <p:ext uri="{BB962C8B-B14F-4D97-AF65-F5344CB8AC3E}">
        <p14:creationId xmlns:p14="http://schemas.microsoft.com/office/powerpoint/2010/main" val="552875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FE58D-3229-D2C4-3E6F-3CD8F3288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1F62C-8B93-995B-2554-D3880AB0D0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BBCF7-84EC-0650-5870-E1619FADEF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6C5760-343D-58EF-A168-CDD8BED6E315}"/>
              </a:ext>
            </a:extLst>
          </p:cNvPr>
          <p:cNvSpPr>
            <a:spLocks noGrp="1"/>
          </p:cNvSpPr>
          <p:nvPr>
            <p:ph type="sldNum" sz="quarter" idx="5"/>
          </p:nvPr>
        </p:nvSpPr>
        <p:spPr/>
        <p:txBody>
          <a:bodyPr/>
          <a:lstStyle/>
          <a:p>
            <a:fld id="{A650D980-1021-4345-A343-553E027790C5}" type="slidenum">
              <a:rPr lang="en-US" smtClean="0"/>
              <a:t>21</a:t>
            </a:fld>
            <a:endParaRPr lang="en-US"/>
          </a:p>
        </p:txBody>
      </p:sp>
    </p:spTree>
    <p:extLst>
      <p:ext uri="{BB962C8B-B14F-4D97-AF65-F5344CB8AC3E}">
        <p14:creationId xmlns:p14="http://schemas.microsoft.com/office/powerpoint/2010/main" val="315270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2</a:t>
            </a:fld>
            <a:endParaRPr lang="en-US"/>
          </a:p>
        </p:txBody>
      </p:sp>
    </p:spTree>
    <p:extLst>
      <p:ext uri="{BB962C8B-B14F-4D97-AF65-F5344CB8AC3E}">
        <p14:creationId xmlns:p14="http://schemas.microsoft.com/office/powerpoint/2010/main" val="3576660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4A9AE-C03A-9769-CEF5-C467F7934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B22F4-2EB4-0AA8-9B6D-23870297F4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0060F-6B17-6353-B46C-3D59DBAAF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992E32-DBF6-ED0A-E74A-754E7260003F}"/>
              </a:ext>
            </a:extLst>
          </p:cNvPr>
          <p:cNvSpPr>
            <a:spLocks noGrp="1"/>
          </p:cNvSpPr>
          <p:nvPr>
            <p:ph type="sldNum" sz="quarter" idx="5"/>
          </p:nvPr>
        </p:nvSpPr>
        <p:spPr/>
        <p:txBody>
          <a:bodyPr/>
          <a:lstStyle/>
          <a:p>
            <a:fld id="{A650D980-1021-4345-A343-553E027790C5}" type="slidenum">
              <a:rPr lang="en-US" smtClean="0"/>
              <a:t>22</a:t>
            </a:fld>
            <a:endParaRPr lang="en-US"/>
          </a:p>
        </p:txBody>
      </p:sp>
    </p:spTree>
    <p:extLst>
      <p:ext uri="{BB962C8B-B14F-4D97-AF65-F5344CB8AC3E}">
        <p14:creationId xmlns:p14="http://schemas.microsoft.com/office/powerpoint/2010/main" val="3992475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2C144-9395-5B62-110A-B73D42772A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44E46-0ADF-C795-509B-FE390A38E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7E1EB-3C4D-F86E-556C-0E4B5CBAD0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DF4482-CEBE-1A27-9C1C-39DDA0F8ED01}"/>
              </a:ext>
            </a:extLst>
          </p:cNvPr>
          <p:cNvSpPr>
            <a:spLocks noGrp="1"/>
          </p:cNvSpPr>
          <p:nvPr>
            <p:ph type="sldNum" sz="quarter" idx="5"/>
          </p:nvPr>
        </p:nvSpPr>
        <p:spPr/>
        <p:txBody>
          <a:bodyPr/>
          <a:lstStyle/>
          <a:p>
            <a:fld id="{A650D980-1021-4345-A343-553E027790C5}" type="slidenum">
              <a:rPr lang="en-US" smtClean="0"/>
              <a:t>23</a:t>
            </a:fld>
            <a:endParaRPr lang="en-US"/>
          </a:p>
        </p:txBody>
      </p:sp>
    </p:spTree>
    <p:extLst>
      <p:ext uri="{BB962C8B-B14F-4D97-AF65-F5344CB8AC3E}">
        <p14:creationId xmlns:p14="http://schemas.microsoft.com/office/powerpoint/2010/main" val="3441622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F8B5-1ACB-467B-6BCC-B6FC3A6C0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A6CFF-8478-E8B0-DEFE-1D9A7AC2DE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E0B950-12B2-2A1C-8D32-BD163B02BD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7CE7AC-90CC-676D-2187-6F7FEF26D6B1}"/>
              </a:ext>
            </a:extLst>
          </p:cNvPr>
          <p:cNvSpPr>
            <a:spLocks noGrp="1"/>
          </p:cNvSpPr>
          <p:nvPr>
            <p:ph type="sldNum" sz="quarter" idx="5"/>
          </p:nvPr>
        </p:nvSpPr>
        <p:spPr/>
        <p:txBody>
          <a:bodyPr/>
          <a:lstStyle/>
          <a:p>
            <a:fld id="{A650D980-1021-4345-A343-553E027790C5}" type="slidenum">
              <a:rPr lang="en-US" smtClean="0"/>
              <a:t>24</a:t>
            </a:fld>
            <a:endParaRPr lang="en-US"/>
          </a:p>
        </p:txBody>
      </p:sp>
    </p:spTree>
    <p:extLst>
      <p:ext uri="{BB962C8B-B14F-4D97-AF65-F5344CB8AC3E}">
        <p14:creationId xmlns:p14="http://schemas.microsoft.com/office/powerpoint/2010/main" val="1025552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CC926-0B98-D930-AD37-F9EA1BED7F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0CD9E-11C2-928C-AAA3-99692D4049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39E0C9-C64D-D1C6-83F5-41F6218F26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1C6CDF-0187-C176-34FC-95F353B936BB}"/>
              </a:ext>
            </a:extLst>
          </p:cNvPr>
          <p:cNvSpPr>
            <a:spLocks noGrp="1"/>
          </p:cNvSpPr>
          <p:nvPr>
            <p:ph type="sldNum" sz="quarter" idx="5"/>
          </p:nvPr>
        </p:nvSpPr>
        <p:spPr/>
        <p:txBody>
          <a:bodyPr/>
          <a:lstStyle/>
          <a:p>
            <a:fld id="{A650D980-1021-4345-A343-553E027790C5}" type="slidenum">
              <a:rPr lang="en-US" smtClean="0"/>
              <a:t>25</a:t>
            </a:fld>
            <a:endParaRPr lang="en-US"/>
          </a:p>
        </p:txBody>
      </p:sp>
    </p:spTree>
    <p:extLst>
      <p:ext uri="{BB962C8B-B14F-4D97-AF65-F5344CB8AC3E}">
        <p14:creationId xmlns:p14="http://schemas.microsoft.com/office/powerpoint/2010/main" val="2697678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26</a:t>
            </a:fld>
            <a:endParaRPr lang="en-US"/>
          </a:p>
        </p:txBody>
      </p:sp>
    </p:spTree>
    <p:extLst>
      <p:ext uri="{BB962C8B-B14F-4D97-AF65-F5344CB8AC3E}">
        <p14:creationId xmlns:p14="http://schemas.microsoft.com/office/powerpoint/2010/main" val="1105800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41D5F-A29F-CBDE-8DCE-1CADCB473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6859C-77C7-44AC-1985-DD7A70DE1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573D8-B64E-BA1B-C0F8-F956836C0A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5232FA-F135-5A34-88E7-5EFE209A745B}"/>
              </a:ext>
            </a:extLst>
          </p:cNvPr>
          <p:cNvSpPr>
            <a:spLocks noGrp="1"/>
          </p:cNvSpPr>
          <p:nvPr>
            <p:ph type="sldNum" sz="quarter" idx="5"/>
          </p:nvPr>
        </p:nvSpPr>
        <p:spPr/>
        <p:txBody>
          <a:bodyPr/>
          <a:lstStyle/>
          <a:p>
            <a:fld id="{A650D980-1021-4345-A343-553E027790C5}" type="slidenum">
              <a:rPr lang="en-US" smtClean="0"/>
              <a:t>27</a:t>
            </a:fld>
            <a:endParaRPr lang="en-US"/>
          </a:p>
        </p:txBody>
      </p:sp>
    </p:spTree>
    <p:extLst>
      <p:ext uri="{BB962C8B-B14F-4D97-AF65-F5344CB8AC3E}">
        <p14:creationId xmlns:p14="http://schemas.microsoft.com/office/powerpoint/2010/main" val="1351495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7EDD1-4D85-01AD-929D-9B71721E5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9F3DC1-6839-482C-7A2E-191B0BB5BC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DFEDD-9877-C71C-27AD-6EA8EB8EFF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45CAA3-6881-64F6-58B0-8DFF79CDE9CD}"/>
              </a:ext>
            </a:extLst>
          </p:cNvPr>
          <p:cNvSpPr>
            <a:spLocks noGrp="1"/>
          </p:cNvSpPr>
          <p:nvPr>
            <p:ph type="sldNum" sz="quarter" idx="5"/>
          </p:nvPr>
        </p:nvSpPr>
        <p:spPr/>
        <p:txBody>
          <a:bodyPr/>
          <a:lstStyle/>
          <a:p>
            <a:fld id="{A650D980-1021-4345-A343-553E027790C5}" type="slidenum">
              <a:rPr lang="en-US" smtClean="0"/>
              <a:t>28</a:t>
            </a:fld>
            <a:endParaRPr lang="en-US"/>
          </a:p>
        </p:txBody>
      </p:sp>
    </p:spTree>
    <p:extLst>
      <p:ext uri="{BB962C8B-B14F-4D97-AF65-F5344CB8AC3E}">
        <p14:creationId xmlns:p14="http://schemas.microsoft.com/office/powerpoint/2010/main" val="3807103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1145E-99F2-40A2-A9D2-C815B81692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13FFF1-AFA2-2F8D-39D4-6CA239E6D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F2CF9-FC5C-D7E3-D8F8-9455FDDE98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57C339-FAF3-E0FB-428A-691D33A040A5}"/>
              </a:ext>
            </a:extLst>
          </p:cNvPr>
          <p:cNvSpPr>
            <a:spLocks noGrp="1"/>
          </p:cNvSpPr>
          <p:nvPr>
            <p:ph type="sldNum" sz="quarter" idx="5"/>
          </p:nvPr>
        </p:nvSpPr>
        <p:spPr/>
        <p:txBody>
          <a:bodyPr/>
          <a:lstStyle/>
          <a:p>
            <a:fld id="{A650D980-1021-4345-A343-553E027790C5}" type="slidenum">
              <a:rPr lang="en-US" smtClean="0"/>
              <a:t>29</a:t>
            </a:fld>
            <a:endParaRPr lang="en-US"/>
          </a:p>
        </p:txBody>
      </p:sp>
    </p:spTree>
    <p:extLst>
      <p:ext uri="{BB962C8B-B14F-4D97-AF65-F5344CB8AC3E}">
        <p14:creationId xmlns:p14="http://schemas.microsoft.com/office/powerpoint/2010/main" val="3834171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BF0D8-36E8-3B48-C0CC-137B944F07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CD900-0C38-F654-9B38-2DDC9F8727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14C40-2E99-861B-4FA5-418AF1E5F9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82930A-AD07-63FA-DF36-C7B524570E75}"/>
              </a:ext>
            </a:extLst>
          </p:cNvPr>
          <p:cNvSpPr>
            <a:spLocks noGrp="1"/>
          </p:cNvSpPr>
          <p:nvPr>
            <p:ph type="sldNum" sz="quarter" idx="5"/>
          </p:nvPr>
        </p:nvSpPr>
        <p:spPr/>
        <p:txBody>
          <a:bodyPr/>
          <a:lstStyle/>
          <a:p>
            <a:fld id="{A650D980-1021-4345-A343-553E027790C5}" type="slidenum">
              <a:rPr lang="en-US" smtClean="0"/>
              <a:t>30</a:t>
            </a:fld>
            <a:endParaRPr lang="en-US"/>
          </a:p>
        </p:txBody>
      </p:sp>
    </p:spTree>
    <p:extLst>
      <p:ext uri="{BB962C8B-B14F-4D97-AF65-F5344CB8AC3E}">
        <p14:creationId xmlns:p14="http://schemas.microsoft.com/office/powerpoint/2010/main" val="4134409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14672-2074-D848-0D70-9A8AF23C5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7C45A-F578-EC66-EAC0-CCEEB6A124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8CE4A-4943-BC22-73C9-04A199C326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80D9BC-8560-5A4C-A06C-4B0C03CCE533}"/>
              </a:ext>
            </a:extLst>
          </p:cNvPr>
          <p:cNvSpPr>
            <a:spLocks noGrp="1"/>
          </p:cNvSpPr>
          <p:nvPr>
            <p:ph type="sldNum" sz="quarter" idx="5"/>
          </p:nvPr>
        </p:nvSpPr>
        <p:spPr/>
        <p:txBody>
          <a:bodyPr/>
          <a:lstStyle/>
          <a:p>
            <a:fld id="{A650D980-1021-4345-A343-553E027790C5}" type="slidenum">
              <a:rPr lang="en-US" smtClean="0"/>
              <a:t>31</a:t>
            </a:fld>
            <a:endParaRPr lang="en-US"/>
          </a:p>
        </p:txBody>
      </p:sp>
    </p:spTree>
    <p:extLst>
      <p:ext uri="{BB962C8B-B14F-4D97-AF65-F5344CB8AC3E}">
        <p14:creationId xmlns:p14="http://schemas.microsoft.com/office/powerpoint/2010/main" val="229275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3</a:t>
            </a:fld>
            <a:endParaRPr lang="en-US"/>
          </a:p>
        </p:txBody>
      </p:sp>
    </p:spTree>
    <p:extLst>
      <p:ext uri="{BB962C8B-B14F-4D97-AF65-F5344CB8AC3E}">
        <p14:creationId xmlns:p14="http://schemas.microsoft.com/office/powerpoint/2010/main" val="592807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AC3EF-A9F3-1F8C-71F6-4B1EBB816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BA353C-A943-3131-E1AB-A7FF53474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5FB68-D309-59CF-EE2F-2B8542A2A7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F11347-40F4-9B90-8AF5-324461C685FE}"/>
              </a:ext>
            </a:extLst>
          </p:cNvPr>
          <p:cNvSpPr>
            <a:spLocks noGrp="1"/>
          </p:cNvSpPr>
          <p:nvPr>
            <p:ph type="sldNum" sz="quarter" idx="5"/>
          </p:nvPr>
        </p:nvSpPr>
        <p:spPr/>
        <p:txBody>
          <a:bodyPr/>
          <a:lstStyle/>
          <a:p>
            <a:fld id="{A650D980-1021-4345-A343-553E027790C5}" type="slidenum">
              <a:rPr lang="en-US" smtClean="0"/>
              <a:t>32</a:t>
            </a:fld>
            <a:endParaRPr lang="en-US"/>
          </a:p>
        </p:txBody>
      </p:sp>
    </p:spTree>
    <p:extLst>
      <p:ext uri="{BB962C8B-B14F-4D97-AF65-F5344CB8AC3E}">
        <p14:creationId xmlns:p14="http://schemas.microsoft.com/office/powerpoint/2010/main" val="3156824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1A096-CD93-BC1E-E157-901733AC7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FD5A3-677E-889B-9C2A-2D8DB55F99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34CF9-50B8-37DA-67B7-1B2B1F41EC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45EDC8-EF4D-4FAA-3040-E06E1D974F29}"/>
              </a:ext>
            </a:extLst>
          </p:cNvPr>
          <p:cNvSpPr>
            <a:spLocks noGrp="1"/>
          </p:cNvSpPr>
          <p:nvPr>
            <p:ph type="sldNum" sz="quarter" idx="5"/>
          </p:nvPr>
        </p:nvSpPr>
        <p:spPr/>
        <p:txBody>
          <a:bodyPr/>
          <a:lstStyle/>
          <a:p>
            <a:fld id="{A650D980-1021-4345-A343-553E027790C5}" type="slidenum">
              <a:rPr lang="en-US" smtClean="0"/>
              <a:t>33</a:t>
            </a:fld>
            <a:endParaRPr lang="en-US"/>
          </a:p>
        </p:txBody>
      </p:sp>
    </p:spTree>
    <p:extLst>
      <p:ext uri="{BB962C8B-B14F-4D97-AF65-F5344CB8AC3E}">
        <p14:creationId xmlns:p14="http://schemas.microsoft.com/office/powerpoint/2010/main" val="307336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4</a:t>
            </a:fld>
            <a:endParaRPr lang="en-US"/>
          </a:p>
        </p:txBody>
      </p:sp>
    </p:spTree>
    <p:extLst>
      <p:ext uri="{BB962C8B-B14F-4D97-AF65-F5344CB8AC3E}">
        <p14:creationId xmlns:p14="http://schemas.microsoft.com/office/powerpoint/2010/main" val="6102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5</a:t>
            </a:fld>
            <a:endParaRPr lang="en-US"/>
          </a:p>
        </p:txBody>
      </p:sp>
    </p:spTree>
    <p:extLst>
      <p:ext uri="{BB962C8B-B14F-4D97-AF65-F5344CB8AC3E}">
        <p14:creationId xmlns:p14="http://schemas.microsoft.com/office/powerpoint/2010/main" val="235842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2B5E0-3B38-BDCE-9E7B-63C5FA502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FB37D-1842-DA50-2573-CC9221F910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96E23-D257-227D-D181-BF3B4CD41132}"/>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4D3761F3-09EB-B135-9732-FB2EA4954EDC}"/>
              </a:ext>
            </a:extLst>
          </p:cNvPr>
          <p:cNvSpPr>
            <a:spLocks noGrp="1"/>
          </p:cNvSpPr>
          <p:nvPr>
            <p:ph type="sldNum" sz="quarter" idx="5"/>
          </p:nvPr>
        </p:nvSpPr>
        <p:spPr/>
        <p:txBody>
          <a:bodyPr/>
          <a:lstStyle/>
          <a:p>
            <a:fld id="{B6223CC7-172F-431A-AB1B-DE6F05510C32}" type="slidenum">
              <a:rPr lang="en-US" smtClean="0"/>
              <a:t>6</a:t>
            </a:fld>
            <a:endParaRPr lang="en-US"/>
          </a:p>
        </p:txBody>
      </p:sp>
    </p:spTree>
    <p:extLst>
      <p:ext uri="{BB962C8B-B14F-4D97-AF65-F5344CB8AC3E}">
        <p14:creationId xmlns:p14="http://schemas.microsoft.com/office/powerpoint/2010/main" val="1922754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23CC7-172F-431A-AB1B-DE6F05510C32}" type="slidenum">
              <a:rPr lang="en-US" smtClean="0"/>
              <a:t>7</a:t>
            </a:fld>
            <a:endParaRPr lang="en-US"/>
          </a:p>
        </p:txBody>
      </p:sp>
    </p:spTree>
    <p:extLst>
      <p:ext uri="{BB962C8B-B14F-4D97-AF65-F5344CB8AC3E}">
        <p14:creationId xmlns:p14="http://schemas.microsoft.com/office/powerpoint/2010/main" val="2955852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516A8-EC97-5095-4112-7B24D8CF3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21DE3-44BD-411E-3065-F79BA1A48C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F9CCB-2FEB-E63E-78A1-F199A7FA45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172F1D-AAFC-E25E-4EB1-6D2D6CFB3628}"/>
              </a:ext>
            </a:extLst>
          </p:cNvPr>
          <p:cNvSpPr>
            <a:spLocks noGrp="1"/>
          </p:cNvSpPr>
          <p:nvPr>
            <p:ph type="sldNum" sz="quarter" idx="5"/>
          </p:nvPr>
        </p:nvSpPr>
        <p:spPr/>
        <p:txBody>
          <a:bodyPr/>
          <a:lstStyle/>
          <a:p>
            <a:fld id="{A650D980-1021-4345-A343-553E027790C5}" type="slidenum">
              <a:rPr lang="en-US" smtClean="0"/>
              <a:t>8</a:t>
            </a:fld>
            <a:endParaRPr lang="en-US"/>
          </a:p>
        </p:txBody>
      </p:sp>
    </p:spTree>
    <p:extLst>
      <p:ext uri="{BB962C8B-B14F-4D97-AF65-F5344CB8AC3E}">
        <p14:creationId xmlns:p14="http://schemas.microsoft.com/office/powerpoint/2010/main" val="277116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23CC7-172F-431A-AB1B-DE6F05510C32}" type="slidenum">
              <a:rPr lang="en-US" smtClean="0"/>
              <a:t>9</a:t>
            </a:fld>
            <a:endParaRPr lang="en-US"/>
          </a:p>
        </p:txBody>
      </p:sp>
    </p:spTree>
    <p:extLst>
      <p:ext uri="{BB962C8B-B14F-4D97-AF65-F5344CB8AC3E}">
        <p14:creationId xmlns:p14="http://schemas.microsoft.com/office/powerpoint/2010/main" val="122428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31FDF1-CF30-A447-ABF2-E4350ECBEF70}" type="datetime1">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75976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C9F7F-72CB-1B4A-83BF-36FA5CF6D8B0}" type="datetime1">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219547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73500-C0C5-584E-8C4C-B7BF51782A65}" type="datetime1">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251203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EF3DD-45B5-6B4C-B0A2-247236174BD6}" type="datetime1">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393490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A673C-1902-0846-8EE8-D1D97146170A}" type="datetime1">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2554530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D27200-C030-3940-81A5-2068F3BB0F0C}" type="datetime1">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233891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80FF52-CF76-3742-A5CF-1E17155342BE}" type="datetime1">
              <a:rPr lang="en-US" smtClean="0"/>
              <a:t>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362106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EB4164-F68A-E545-9E72-C3AD8D6C1DC3}" type="datetime1">
              <a:rPr lang="en-US" smtClean="0"/>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317895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25F4A-8405-9144-BC5A-FE19F9D51327}" type="datetime1">
              <a:rPr lang="en-US" smtClean="0"/>
              <a:t>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107247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1D6191-6BCB-2242-9372-423A53A11982}" type="datetime1">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3202998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71C7ED-AC7C-3E47-8E7F-11DA9559CC7F}" type="datetime1">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208023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46A4B-3032-5446-9405-DB2AF227E345}" type="datetime1">
              <a:rPr lang="en-US" smtClean="0"/>
              <a:t>1/8/2026</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920A-080A-0245-808C-84CEE87E3422}" type="slidenum">
              <a:rPr lang="en-US" smtClean="0"/>
              <a:t>‹#›</a:t>
            </a:fld>
            <a:endParaRPr lang="en-US"/>
          </a:p>
        </p:txBody>
      </p:sp>
    </p:spTree>
    <p:extLst>
      <p:ext uri="{BB962C8B-B14F-4D97-AF65-F5344CB8AC3E}">
        <p14:creationId xmlns:p14="http://schemas.microsoft.com/office/powerpoint/2010/main" val="19178648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0E_7BF69824.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0F_5660B16B.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14/relationships/chartEx" Target="../charts/chartEx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14/relationships/chartEx" Target="../charts/chartEx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whitehouse.gov/presidential-actions/2025/12/increasing-medical-marijuana-and-cannabidiol-research/"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tatic1.squarespace.com/static/5f7e577e23ad7c718c269776/t/694053c9bc9a3a491b4ed20d/1765823433355/CANNRA+Briefing+on+Schedule+III_December+2025.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ngress.gov/bill/119th-congress/house-bill/5371/tex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348828E-6C33-C446-B399-C9E067B3C565}"/>
              </a:ext>
            </a:extLst>
          </p:cNvPr>
          <p:cNvPicPr>
            <a:picLocks noChangeAspect="1"/>
          </p:cNvPicPr>
          <p:nvPr/>
        </p:nvPicPr>
        <p:blipFill rotWithShape="1">
          <a:blip r:embed="rId3"/>
          <a:srcRect r="1887"/>
          <a:stretch/>
        </p:blipFill>
        <p:spPr>
          <a:xfrm>
            <a:off x="0" y="-84965"/>
            <a:ext cx="12188825" cy="5266944"/>
          </a:xfrm>
          <a:prstGeom prst="rect">
            <a:avLst/>
          </a:prstGeom>
        </p:spPr>
      </p:pic>
      <p:sp>
        <p:nvSpPr>
          <p:cNvPr id="7" name="TextBox 6">
            <a:extLst>
              <a:ext uri="{FF2B5EF4-FFF2-40B4-BE49-F238E27FC236}">
                <a16:creationId xmlns:a16="http://schemas.microsoft.com/office/drawing/2014/main" id="{A6F3A3B5-91E3-1E4C-9E44-C8483E8A3A24}"/>
              </a:ext>
            </a:extLst>
          </p:cNvPr>
          <p:cNvSpPr txBox="1"/>
          <p:nvPr/>
        </p:nvSpPr>
        <p:spPr>
          <a:xfrm>
            <a:off x="123568" y="475070"/>
            <a:ext cx="12600203" cy="2272032"/>
          </a:xfrm>
          <a:prstGeom prst="rect">
            <a:avLst/>
          </a:prstGeom>
          <a:noFill/>
        </p:spPr>
        <p:txBody>
          <a:bodyPr wrap="square" lIns="91440" tIns="45720" rIns="91440" bIns="45720" rtlCol="0" anchor="t">
            <a:spAutoFit/>
          </a:bodyPr>
          <a:lstStyle/>
          <a:p>
            <a:pPr>
              <a:lnSpc>
                <a:spcPct val="114000"/>
              </a:lnSpc>
            </a:pPr>
            <a:endParaRPr lang="en-US" sz="2600" dirty="0">
              <a:solidFill>
                <a:schemeClr val="bg1"/>
              </a:solidFill>
            </a:endParaRPr>
          </a:p>
          <a:p>
            <a:r>
              <a:rPr lang="en-US" sz="3600" b="1" dirty="0">
                <a:solidFill>
                  <a:schemeClr val="bg1"/>
                </a:solidFill>
              </a:rPr>
              <a:t>Cannabis Control Board Introduction</a:t>
            </a:r>
            <a:endParaRPr lang="en-US" sz="2800" b="1" dirty="0">
              <a:solidFill>
                <a:schemeClr val="bg1"/>
              </a:solidFill>
            </a:endParaRPr>
          </a:p>
          <a:p>
            <a:endParaRPr lang="en-US" sz="2800" b="1" dirty="0">
              <a:solidFill>
                <a:schemeClr val="bg1"/>
              </a:solidFill>
            </a:endParaRPr>
          </a:p>
          <a:p>
            <a:endParaRPr lang="en-US" sz="2400" b="1" dirty="0">
              <a:solidFill>
                <a:schemeClr val="bg1"/>
              </a:solidFill>
            </a:endParaRPr>
          </a:p>
          <a:p>
            <a:r>
              <a:rPr lang="en-US" sz="2400" b="1" dirty="0">
                <a:solidFill>
                  <a:schemeClr val="bg1"/>
                </a:solidFill>
              </a:rPr>
              <a:t>January 9, 2026</a:t>
            </a:r>
          </a:p>
        </p:txBody>
      </p:sp>
      <p:cxnSp>
        <p:nvCxnSpPr>
          <p:cNvPr id="13" name="Straight Connector 12">
            <a:extLst>
              <a:ext uri="{FF2B5EF4-FFF2-40B4-BE49-F238E27FC236}">
                <a16:creationId xmlns:a16="http://schemas.microsoft.com/office/drawing/2014/main" id="{E5453910-8342-224F-944C-C30D4ECA0BB8}"/>
              </a:ext>
            </a:extLst>
          </p:cNvPr>
          <p:cNvCxnSpPr>
            <a:cxnSpLocks/>
          </p:cNvCxnSpPr>
          <p:nvPr/>
        </p:nvCxnSpPr>
        <p:spPr>
          <a:xfrm>
            <a:off x="0" y="2060559"/>
            <a:ext cx="8314267"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2" name="Picture 1" descr="A picture containing logo&#10;&#10;Description automatically generated">
            <a:extLst>
              <a:ext uri="{FF2B5EF4-FFF2-40B4-BE49-F238E27FC236}">
                <a16:creationId xmlns:a16="http://schemas.microsoft.com/office/drawing/2014/main" id="{0A716CD8-EF32-9B75-9865-10E3A76DD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266" y="5797436"/>
            <a:ext cx="3419243" cy="726455"/>
          </a:xfrm>
          <a:prstGeom prst="rect">
            <a:avLst/>
          </a:prstGeom>
        </p:spPr>
      </p:pic>
    </p:spTree>
    <p:extLst>
      <p:ext uri="{BB962C8B-B14F-4D97-AF65-F5344CB8AC3E}">
        <p14:creationId xmlns:p14="http://schemas.microsoft.com/office/powerpoint/2010/main" val="3599867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75A3-04A8-3E73-C69E-9DA6548C9055}"/>
              </a:ext>
            </a:extLst>
          </p:cNvPr>
          <p:cNvSpPr>
            <a:spLocks noGrp="1"/>
          </p:cNvSpPr>
          <p:nvPr>
            <p:ph type="title"/>
          </p:nvPr>
        </p:nvSpPr>
        <p:spPr>
          <a:xfrm>
            <a:off x="837981" y="271430"/>
            <a:ext cx="10512862" cy="1325218"/>
          </a:xfrm>
        </p:spPr>
        <p:txBody>
          <a:bodyPr/>
          <a:lstStyle/>
          <a:p>
            <a:pPr algn="ctr"/>
            <a:r>
              <a:rPr lang="en-US"/>
              <a:t>Medical Program Overview</a:t>
            </a:r>
          </a:p>
        </p:txBody>
      </p:sp>
      <p:sp>
        <p:nvSpPr>
          <p:cNvPr id="3" name="Content Placeholder 2">
            <a:extLst>
              <a:ext uri="{FF2B5EF4-FFF2-40B4-BE49-F238E27FC236}">
                <a16:creationId xmlns:a16="http://schemas.microsoft.com/office/drawing/2014/main" id="{3807BD35-2963-473D-C11B-0C29F2AFC775}"/>
              </a:ext>
            </a:extLst>
          </p:cNvPr>
          <p:cNvSpPr>
            <a:spLocks noGrp="1"/>
          </p:cNvSpPr>
          <p:nvPr>
            <p:ph idx="1"/>
          </p:nvPr>
        </p:nvSpPr>
        <p:spPr/>
        <p:txBody>
          <a:bodyPr vert="horz" lIns="91416" tIns="45708" rIns="91416" bIns="45708" rtlCol="0" anchor="t">
            <a:normAutofit/>
          </a:bodyPr>
          <a:lstStyle/>
          <a:p>
            <a:r>
              <a:rPr lang="en-US"/>
              <a:t>Total Number of Med Dispensaries (</a:t>
            </a:r>
            <a:r>
              <a:rPr lang="en-US">
                <a:solidFill>
                  <a:srgbClr val="FF0000"/>
                </a:solidFill>
              </a:rPr>
              <a:t>3</a:t>
            </a:r>
            <a:r>
              <a:rPr lang="en-US"/>
              <a:t>) and Medically-endorsed businesses (</a:t>
            </a:r>
            <a:r>
              <a:rPr lang="en-US">
                <a:solidFill>
                  <a:srgbClr val="FF0000"/>
                </a:solidFill>
              </a:rPr>
              <a:t>22</a:t>
            </a:r>
            <a:r>
              <a:rPr lang="en-US"/>
              <a:t>)</a:t>
            </a:r>
          </a:p>
          <a:p>
            <a:r>
              <a:rPr lang="en-US"/>
              <a:t>Total Patients (</a:t>
            </a:r>
            <a:r>
              <a:rPr lang="en-US">
                <a:solidFill>
                  <a:srgbClr val="FF0000"/>
                </a:solidFill>
              </a:rPr>
              <a:t>3,043</a:t>
            </a:r>
            <a:r>
              <a:rPr lang="en-US"/>
              <a:t>) and Caregivers (</a:t>
            </a:r>
            <a:r>
              <a:rPr lang="en-US">
                <a:solidFill>
                  <a:srgbClr val="FF0000"/>
                </a:solidFill>
              </a:rPr>
              <a:t>131</a:t>
            </a:r>
            <a:r>
              <a:rPr lang="en-US"/>
              <a:t>)</a:t>
            </a:r>
          </a:p>
          <a:p>
            <a:endParaRPr lang="en-US"/>
          </a:p>
          <a:p>
            <a:pPr marL="0" indent="0">
              <a:buNone/>
            </a:pPr>
            <a:endParaRPr lang="en-US"/>
          </a:p>
          <a:p>
            <a:endParaRPr lang="en-US"/>
          </a:p>
        </p:txBody>
      </p:sp>
      <p:pic>
        <p:nvPicPr>
          <p:cNvPr id="3074" name="Picture 2" descr="ccb logo">
            <a:extLst>
              <a:ext uri="{FF2B5EF4-FFF2-40B4-BE49-F238E27FC236}">
                <a16:creationId xmlns:a16="http://schemas.microsoft.com/office/drawing/2014/main" id="{66A8FA01-DDCF-306F-CD10-C3FDD6A22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153" y="231021"/>
            <a:ext cx="1123657" cy="11236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a:extLst>
              <a:ext uri="{FF2B5EF4-FFF2-40B4-BE49-F238E27FC236}">
                <a16:creationId xmlns:a16="http://schemas.microsoft.com/office/drawing/2014/main" id="{5D3595A7-5DFD-FEBE-3716-582EC150AAAA}"/>
              </a:ext>
            </a:extLst>
          </p:cNvPr>
          <p:cNvGraphicFramePr>
            <a:graphicFrameLocks/>
          </p:cNvGraphicFramePr>
          <p:nvPr/>
        </p:nvGraphicFramePr>
        <p:xfrm>
          <a:off x="837982" y="3610052"/>
          <a:ext cx="9943324" cy="25578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7975837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EF3EC-1985-2F26-0E1A-F725E5F22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9B2A26-9D04-AB38-82E8-AAD2B6810B0A}"/>
              </a:ext>
            </a:extLst>
          </p:cNvPr>
          <p:cNvSpPr>
            <a:spLocks noGrp="1"/>
          </p:cNvSpPr>
          <p:nvPr>
            <p:ph type="title"/>
          </p:nvPr>
        </p:nvSpPr>
        <p:spPr>
          <a:xfrm>
            <a:off x="912390" y="89512"/>
            <a:ext cx="10512862" cy="1325218"/>
          </a:xfrm>
        </p:spPr>
        <p:txBody>
          <a:bodyPr/>
          <a:lstStyle/>
          <a:p>
            <a:pPr algn="ctr"/>
            <a:r>
              <a:rPr lang="en-US"/>
              <a:t>Medical Program Overview</a:t>
            </a:r>
          </a:p>
        </p:txBody>
      </p:sp>
      <p:sp>
        <p:nvSpPr>
          <p:cNvPr id="3" name="Content Placeholder 2">
            <a:extLst>
              <a:ext uri="{FF2B5EF4-FFF2-40B4-BE49-F238E27FC236}">
                <a16:creationId xmlns:a16="http://schemas.microsoft.com/office/drawing/2014/main" id="{936392AA-7886-6C0C-5230-1621786B1D4E}"/>
              </a:ext>
            </a:extLst>
          </p:cNvPr>
          <p:cNvSpPr>
            <a:spLocks noGrp="1"/>
          </p:cNvSpPr>
          <p:nvPr>
            <p:ph idx="1"/>
          </p:nvPr>
        </p:nvSpPr>
        <p:spPr>
          <a:xfrm>
            <a:off x="1277254" y="1168377"/>
            <a:ext cx="10512862" cy="1012314"/>
          </a:xfrm>
        </p:spPr>
        <p:txBody>
          <a:bodyPr vert="horz" lIns="91416" tIns="45708" rIns="91416" bIns="45708" rtlCol="0" anchor="t">
            <a:normAutofit/>
          </a:bodyPr>
          <a:lstStyle/>
          <a:p>
            <a:r>
              <a:rPr lang="en-US"/>
              <a:t>Total Number of Med Dispensaries (</a:t>
            </a:r>
            <a:r>
              <a:rPr lang="en-US">
                <a:solidFill>
                  <a:srgbClr val="FF0000"/>
                </a:solidFill>
              </a:rPr>
              <a:t>3</a:t>
            </a:r>
            <a:r>
              <a:rPr lang="en-US"/>
              <a:t>) and Medically-endorsed businesses (</a:t>
            </a:r>
            <a:r>
              <a:rPr lang="en-US">
                <a:solidFill>
                  <a:srgbClr val="FF0000"/>
                </a:solidFill>
              </a:rPr>
              <a:t>22</a:t>
            </a:r>
            <a:r>
              <a:rPr lang="en-US"/>
              <a:t>)</a:t>
            </a:r>
          </a:p>
          <a:p>
            <a:endParaRPr lang="en-US"/>
          </a:p>
          <a:p>
            <a:pPr marL="0" indent="0">
              <a:buNone/>
            </a:pPr>
            <a:endParaRPr lang="en-US"/>
          </a:p>
          <a:p>
            <a:endParaRPr lang="en-US"/>
          </a:p>
        </p:txBody>
      </p:sp>
      <p:pic>
        <p:nvPicPr>
          <p:cNvPr id="3074" name="Picture 2" descr="ccb logo">
            <a:extLst>
              <a:ext uri="{FF2B5EF4-FFF2-40B4-BE49-F238E27FC236}">
                <a16:creationId xmlns:a16="http://schemas.microsoft.com/office/drawing/2014/main" id="{7532DCF0-D6AB-F7F9-E2E5-62D48C6D9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53" y="231021"/>
            <a:ext cx="1123657" cy="11236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372647-DB6F-E4F8-4F70-DB32BB631557}"/>
              </a:ext>
            </a:extLst>
          </p:cNvPr>
          <p:cNvSpPr txBox="1"/>
          <p:nvPr/>
        </p:nvSpPr>
        <p:spPr>
          <a:xfrm>
            <a:off x="4879487" y="2686786"/>
            <a:ext cx="2429850" cy="2861577"/>
          </a:xfrm>
          <a:prstGeom prst="rect">
            <a:avLst/>
          </a:prstGeom>
          <a:noFill/>
        </p:spPr>
        <p:txBody>
          <a:bodyPr wrap="square">
            <a:spAutoFit/>
          </a:bodyPr>
          <a:lstStyle/>
          <a:p>
            <a:pPr marL="285664" indent="-285664">
              <a:buFont typeface="Arial" panose="020B0604020202020204" pitchFamily="34" charset="0"/>
              <a:buChar char="•"/>
            </a:pPr>
            <a:r>
              <a:rPr lang="en-US" sz="1799">
                <a:ea typeface="Calibri"/>
                <a:cs typeface="Calibri"/>
              </a:rPr>
              <a:t>Bennington</a:t>
            </a:r>
          </a:p>
          <a:p>
            <a:pPr marL="285664" indent="-285664">
              <a:buFont typeface="Arial" panose="020B0604020202020204" pitchFamily="34" charset="0"/>
              <a:buChar char="•"/>
            </a:pPr>
            <a:r>
              <a:rPr lang="en-US" sz="1799">
                <a:ea typeface="Calibri"/>
                <a:cs typeface="Calibri"/>
              </a:rPr>
              <a:t>Bethel</a:t>
            </a:r>
          </a:p>
          <a:p>
            <a:pPr marL="285664" indent="-285664">
              <a:buFont typeface="Arial" panose="020B0604020202020204" pitchFamily="34" charset="0"/>
              <a:buChar char="•"/>
            </a:pPr>
            <a:r>
              <a:rPr lang="en-US" sz="1799">
                <a:ea typeface="Calibri"/>
                <a:cs typeface="Calibri"/>
              </a:rPr>
              <a:t>Brandon</a:t>
            </a:r>
          </a:p>
          <a:p>
            <a:pPr marL="285664" indent="-285664">
              <a:buFont typeface="Arial" panose="020B0604020202020204" pitchFamily="34" charset="0"/>
              <a:buChar char="•"/>
            </a:pPr>
            <a:r>
              <a:rPr lang="en-US" sz="1799">
                <a:ea typeface="Calibri"/>
                <a:cs typeface="Calibri"/>
              </a:rPr>
              <a:t>Brattleboro (2)</a:t>
            </a:r>
          </a:p>
          <a:p>
            <a:pPr marL="285664" indent="-285664">
              <a:buFont typeface="Arial" panose="020B0604020202020204" pitchFamily="34" charset="0"/>
              <a:buChar char="•"/>
            </a:pPr>
            <a:r>
              <a:rPr lang="en-US" sz="1799">
                <a:ea typeface="Calibri"/>
                <a:cs typeface="Calibri"/>
              </a:rPr>
              <a:t>Burlington</a:t>
            </a:r>
          </a:p>
          <a:p>
            <a:pPr marL="285664" indent="-285664">
              <a:buFont typeface="Arial" panose="020B0604020202020204" pitchFamily="34" charset="0"/>
              <a:buChar char="•"/>
            </a:pPr>
            <a:r>
              <a:rPr lang="en-US" sz="1799">
                <a:ea typeface="Calibri"/>
                <a:cs typeface="Calibri"/>
              </a:rPr>
              <a:t>Essex </a:t>
            </a:r>
          </a:p>
          <a:p>
            <a:pPr marL="285664" indent="-285664">
              <a:buFont typeface="Arial" panose="020B0604020202020204" pitchFamily="34" charset="0"/>
              <a:buChar char="•"/>
            </a:pPr>
            <a:r>
              <a:rPr lang="en-US" sz="1799">
                <a:ea typeface="Calibri"/>
                <a:cs typeface="Calibri"/>
              </a:rPr>
              <a:t>Essex Junction</a:t>
            </a:r>
          </a:p>
          <a:p>
            <a:pPr marL="285664" indent="-285664">
              <a:buFont typeface="Arial" panose="020B0604020202020204" pitchFamily="34" charset="0"/>
              <a:buChar char="•"/>
            </a:pPr>
            <a:r>
              <a:rPr lang="en-US" sz="1799">
                <a:ea typeface="Calibri"/>
                <a:cs typeface="Calibri"/>
              </a:rPr>
              <a:t>Johnson</a:t>
            </a:r>
          </a:p>
          <a:p>
            <a:pPr marL="285664" indent="-285664">
              <a:buFont typeface="Arial" panose="020B0604020202020204" pitchFamily="34" charset="0"/>
              <a:buChar char="•"/>
            </a:pPr>
            <a:r>
              <a:rPr lang="en-US" sz="1799">
                <a:ea typeface="Calibri"/>
                <a:cs typeface="Calibri"/>
              </a:rPr>
              <a:t>Manchester Center</a:t>
            </a:r>
          </a:p>
          <a:p>
            <a:pPr marL="285664" indent="-285664">
              <a:buFont typeface="Arial" panose="020B0604020202020204" pitchFamily="34" charset="0"/>
              <a:buChar char="•"/>
            </a:pPr>
            <a:endParaRPr lang="en-US" sz="1799">
              <a:ea typeface="Calibri"/>
              <a:cs typeface="Calibri"/>
            </a:endParaRPr>
          </a:p>
        </p:txBody>
      </p:sp>
      <p:sp>
        <p:nvSpPr>
          <p:cNvPr id="7" name="TextBox 6">
            <a:extLst>
              <a:ext uri="{FF2B5EF4-FFF2-40B4-BE49-F238E27FC236}">
                <a16:creationId xmlns:a16="http://schemas.microsoft.com/office/drawing/2014/main" id="{BFDED3AE-CAD7-40C1-92D0-070DFC1C48E8}"/>
              </a:ext>
            </a:extLst>
          </p:cNvPr>
          <p:cNvSpPr txBox="1"/>
          <p:nvPr/>
        </p:nvSpPr>
        <p:spPr>
          <a:xfrm>
            <a:off x="7670149" y="2548322"/>
            <a:ext cx="4695450" cy="2861577"/>
          </a:xfrm>
          <a:prstGeom prst="rect">
            <a:avLst/>
          </a:prstGeom>
          <a:noFill/>
        </p:spPr>
        <p:txBody>
          <a:bodyPr wrap="square">
            <a:spAutoFit/>
          </a:bodyPr>
          <a:lstStyle/>
          <a:p>
            <a:pPr marL="285664" indent="-285664">
              <a:buFont typeface="Arial" panose="020B0604020202020204" pitchFamily="34" charset="0"/>
              <a:buChar char="•"/>
            </a:pPr>
            <a:r>
              <a:rPr lang="en-US" sz="1799">
                <a:ea typeface="Calibri"/>
                <a:cs typeface="Calibri"/>
              </a:rPr>
              <a:t>Middlebury (2)</a:t>
            </a:r>
          </a:p>
          <a:p>
            <a:pPr marL="285664" indent="-285664">
              <a:buFont typeface="Arial" panose="020B0604020202020204" pitchFamily="34" charset="0"/>
              <a:buChar char="•"/>
            </a:pPr>
            <a:r>
              <a:rPr lang="en-US" sz="1799">
                <a:ea typeface="Calibri"/>
                <a:cs typeface="Calibri"/>
              </a:rPr>
              <a:t>Montpelier</a:t>
            </a:r>
          </a:p>
          <a:p>
            <a:pPr marL="285664" indent="-285664">
              <a:buFont typeface="Arial" panose="020B0604020202020204" pitchFamily="34" charset="0"/>
              <a:buChar char="•"/>
            </a:pPr>
            <a:r>
              <a:rPr lang="en-US" sz="1799">
                <a:ea typeface="Calibri"/>
                <a:cs typeface="Calibri"/>
              </a:rPr>
              <a:t>Randolph</a:t>
            </a:r>
          </a:p>
          <a:p>
            <a:pPr marL="285664" indent="-285664">
              <a:buFont typeface="Arial" panose="020B0604020202020204" pitchFamily="34" charset="0"/>
              <a:buChar char="•"/>
            </a:pPr>
            <a:r>
              <a:rPr lang="en-US" sz="1799">
                <a:ea typeface="Calibri"/>
                <a:cs typeface="Calibri"/>
              </a:rPr>
              <a:t>Rutland (2)</a:t>
            </a:r>
          </a:p>
          <a:p>
            <a:pPr marL="285664" indent="-285664">
              <a:buFont typeface="Arial" panose="020B0604020202020204" pitchFamily="34" charset="0"/>
              <a:buChar char="•"/>
            </a:pPr>
            <a:r>
              <a:rPr lang="en-US" sz="1799">
                <a:ea typeface="Calibri"/>
                <a:cs typeface="Calibri"/>
              </a:rPr>
              <a:t>Saint Johnsbury</a:t>
            </a:r>
          </a:p>
          <a:p>
            <a:pPr marL="285664" indent="-285664">
              <a:buFont typeface="Arial" panose="020B0604020202020204" pitchFamily="34" charset="0"/>
              <a:buChar char="•"/>
            </a:pPr>
            <a:r>
              <a:rPr lang="en-US" sz="1799">
                <a:ea typeface="Calibri"/>
                <a:cs typeface="Calibri"/>
              </a:rPr>
              <a:t>South Hero</a:t>
            </a:r>
          </a:p>
          <a:p>
            <a:pPr marL="285664" indent="-285664">
              <a:buFont typeface="Arial" panose="020B0604020202020204" pitchFamily="34" charset="0"/>
              <a:buChar char="•"/>
            </a:pPr>
            <a:r>
              <a:rPr lang="en-US" sz="1799">
                <a:ea typeface="Calibri"/>
                <a:cs typeface="Calibri"/>
              </a:rPr>
              <a:t>Waterbury Center</a:t>
            </a:r>
          </a:p>
          <a:p>
            <a:pPr marL="285664" indent="-285664">
              <a:buFont typeface="Arial" panose="020B0604020202020204" pitchFamily="34" charset="0"/>
              <a:buChar char="•"/>
            </a:pPr>
            <a:r>
              <a:rPr lang="en-US" sz="1799">
                <a:ea typeface="Calibri"/>
                <a:cs typeface="Calibri"/>
              </a:rPr>
              <a:t>White River Junction</a:t>
            </a:r>
          </a:p>
          <a:p>
            <a:pPr marL="285664" indent="-285664">
              <a:buFont typeface="Arial" panose="020B0604020202020204" pitchFamily="34" charset="0"/>
              <a:buChar char="•"/>
            </a:pPr>
            <a:r>
              <a:rPr lang="en-US" sz="1799">
                <a:ea typeface="Calibri"/>
                <a:cs typeface="Calibri"/>
              </a:rPr>
              <a:t>Winooski</a:t>
            </a:r>
          </a:p>
          <a:p>
            <a:pPr marL="285664" indent="-285664">
              <a:buFont typeface="Arial" panose="020B0604020202020204" pitchFamily="34" charset="0"/>
              <a:buChar char="•"/>
            </a:pPr>
            <a:r>
              <a:rPr lang="en-US" sz="1799">
                <a:ea typeface="Calibri"/>
                <a:cs typeface="Calibri"/>
              </a:rPr>
              <a:t>Woodstock</a:t>
            </a:r>
          </a:p>
        </p:txBody>
      </p:sp>
      <p:pic>
        <p:nvPicPr>
          <p:cNvPr id="9" name="Picture 8" descr="Map&#10;&#10;AI-generated content may be incorrect.">
            <a:extLst>
              <a:ext uri="{FF2B5EF4-FFF2-40B4-BE49-F238E27FC236}">
                <a16:creationId xmlns:a16="http://schemas.microsoft.com/office/drawing/2014/main" id="{C319EA36-7D84-546F-8E7E-71D5B3C9164C}"/>
              </a:ext>
            </a:extLst>
          </p:cNvPr>
          <p:cNvPicPr>
            <a:picLocks noChangeAspect="1"/>
          </p:cNvPicPr>
          <p:nvPr/>
        </p:nvPicPr>
        <p:blipFill>
          <a:blip r:embed="rId4"/>
          <a:stretch>
            <a:fillRect/>
          </a:stretch>
        </p:blipFill>
        <p:spPr>
          <a:xfrm>
            <a:off x="1111043" y="2180691"/>
            <a:ext cx="3866683" cy="4485733"/>
          </a:xfrm>
          <a:prstGeom prst="rect">
            <a:avLst/>
          </a:prstGeom>
        </p:spPr>
      </p:pic>
    </p:spTree>
    <p:extLst>
      <p:ext uri="{BB962C8B-B14F-4D97-AF65-F5344CB8AC3E}">
        <p14:creationId xmlns:p14="http://schemas.microsoft.com/office/powerpoint/2010/main" val="331718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E5F4D-3D79-6EBE-EC3A-04EC2B875F4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F0D806D-714D-9E6F-E284-20F8504859BB}"/>
              </a:ext>
            </a:extLst>
          </p:cNvPr>
          <p:cNvPicPr>
            <a:picLocks noChangeAspect="1"/>
          </p:cNvPicPr>
          <p:nvPr/>
        </p:nvPicPr>
        <p:blipFill>
          <a:blip r:embed="rId3"/>
          <a:stretch>
            <a:fillRect/>
          </a:stretch>
        </p:blipFill>
        <p:spPr>
          <a:xfrm>
            <a:off x="-9763" y="0"/>
            <a:ext cx="12188825" cy="6856214"/>
          </a:xfrm>
          <a:prstGeom prst="rect">
            <a:avLst/>
          </a:prstGeom>
        </p:spPr>
      </p:pic>
      <p:sp>
        <p:nvSpPr>
          <p:cNvPr id="24" name="TextBox 23">
            <a:extLst>
              <a:ext uri="{FF2B5EF4-FFF2-40B4-BE49-F238E27FC236}">
                <a16:creationId xmlns:a16="http://schemas.microsoft.com/office/drawing/2014/main" id="{FB2C1E67-E703-4421-64F7-32F6E0F4C0D5}"/>
              </a:ext>
            </a:extLst>
          </p:cNvPr>
          <p:cNvSpPr txBox="1"/>
          <p:nvPr/>
        </p:nvSpPr>
        <p:spPr>
          <a:xfrm>
            <a:off x="145915" y="1337090"/>
            <a:ext cx="11060121" cy="646331"/>
          </a:xfrm>
          <a:prstGeom prst="rect">
            <a:avLst/>
          </a:prstGeom>
          <a:noFill/>
        </p:spPr>
        <p:txBody>
          <a:bodyPr wrap="square" rtlCol="0">
            <a:spAutoFit/>
          </a:bodyPr>
          <a:lstStyle/>
          <a:p>
            <a:r>
              <a:rPr lang="en-US" sz="3600" b="1" dirty="0">
                <a:solidFill>
                  <a:schemeClr val="bg1"/>
                </a:solidFill>
              </a:rPr>
              <a:t>Compliance Data</a:t>
            </a:r>
          </a:p>
        </p:txBody>
      </p:sp>
      <p:cxnSp>
        <p:nvCxnSpPr>
          <p:cNvPr id="26" name="Straight Connector 25">
            <a:extLst>
              <a:ext uri="{FF2B5EF4-FFF2-40B4-BE49-F238E27FC236}">
                <a16:creationId xmlns:a16="http://schemas.microsoft.com/office/drawing/2014/main" id="{FC3E3A7A-E966-3E4E-9458-51364E6CECE2}"/>
              </a:ext>
            </a:extLst>
          </p:cNvPr>
          <p:cNvCxnSpPr>
            <a:cxnSpLocks/>
          </p:cNvCxnSpPr>
          <p:nvPr/>
        </p:nvCxnSpPr>
        <p:spPr>
          <a:xfrm>
            <a:off x="65716" y="1983421"/>
            <a:ext cx="8927291"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 name="Slide Number Placeholder 61">
            <a:extLst>
              <a:ext uri="{FF2B5EF4-FFF2-40B4-BE49-F238E27FC236}">
                <a16:creationId xmlns:a16="http://schemas.microsoft.com/office/drawing/2014/main" id="{28E0D4B2-C709-1C76-1904-E1E22C686382}"/>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bg1"/>
                </a:solidFill>
              </a:rPr>
              <a:t>12</a:t>
            </a:fld>
            <a:endParaRPr lang="en-US" sz="1400">
              <a:solidFill>
                <a:schemeClr val="bg1"/>
              </a:solidFill>
            </a:endParaRPr>
          </a:p>
        </p:txBody>
      </p:sp>
    </p:spTree>
    <p:extLst>
      <p:ext uri="{BB962C8B-B14F-4D97-AF65-F5344CB8AC3E}">
        <p14:creationId xmlns:p14="http://schemas.microsoft.com/office/powerpoint/2010/main" val="150876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D3B3B8A-09CD-5A0E-8440-2A419D6585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CC676-1D82-5999-CA6E-779CE108F1E9}"/>
              </a:ext>
            </a:extLst>
          </p:cNvPr>
          <p:cNvSpPr>
            <a:spLocks noGrp="1"/>
          </p:cNvSpPr>
          <p:nvPr>
            <p:ph type="title"/>
          </p:nvPr>
        </p:nvSpPr>
        <p:spPr>
          <a:xfrm>
            <a:off x="1240190" y="101038"/>
            <a:ext cx="10512862" cy="1325218"/>
          </a:xfrm>
        </p:spPr>
        <p:txBody>
          <a:bodyPr/>
          <a:lstStyle/>
          <a:p>
            <a:pPr algn="ctr"/>
            <a:r>
              <a:rPr lang="en-US" sz="3999"/>
              <a:t>Compliance</a:t>
            </a:r>
            <a:r>
              <a:rPr lang="en-US"/>
              <a:t> and Enforcement Overview FY25</a:t>
            </a:r>
          </a:p>
        </p:txBody>
      </p:sp>
      <p:pic>
        <p:nvPicPr>
          <p:cNvPr id="3074" name="Picture 2" descr="ccb logo">
            <a:extLst>
              <a:ext uri="{FF2B5EF4-FFF2-40B4-BE49-F238E27FC236}">
                <a16:creationId xmlns:a16="http://schemas.microsoft.com/office/drawing/2014/main" id="{4DE7FB56-F937-48A0-B246-DFC42BAF5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53" y="231021"/>
            <a:ext cx="1123657" cy="11236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a:extLst>
              <a:ext uri="{FF2B5EF4-FFF2-40B4-BE49-F238E27FC236}">
                <a16:creationId xmlns:a16="http://schemas.microsoft.com/office/drawing/2014/main" id="{F55D315C-355A-DBD3-083D-022190CD3238}"/>
              </a:ext>
            </a:extLst>
          </p:cNvPr>
          <p:cNvGraphicFramePr>
            <a:graphicFrameLocks/>
          </p:cNvGraphicFramePr>
          <p:nvPr/>
        </p:nvGraphicFramePr>
        <p:xfrm>
          <a:off x="6591600" y="3933693"/>
          <a:ext cx="5042766" cy="27693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83FC1382-593B-89A3-5E18-1CBE8BCD9699}"/>
              </a:ext>
            </a:extLst>
          </p:cNvPr>
          <p:cNvGraphicFramePr>
            <a:graphicFrameLocks/>
          </p:cNvGraphicFramePr>
          <p:nvPr/>
        </p:nvGraphicFramePr>
        <p:xfrm>
          <a:off x="837982" y="1426256"/>
          <a:ext cx="5561151" cy="4749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CEF94EC4-AE45-9231-0643-F51F4CCD4AE1}"/>
              </a:ext>
            </a:extLst>
          </p:cNvPr>
          <p:cNvGraphicFramePr>
            <a:graphicFrameLocks/>
          </p:cNvGraphicFramePr>
          <p:nvPr/>
        </p:nvGraphicFramePr>
        <p:xfrm>
          <a:off x="6707810" y="1164372"/>
          <a:ext cx="4831577" cy="276932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69420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75A3-04A8-3E73-C69E-9DA6548C9055}"/>
              </a:ext>
            </a:extLst>
          </p:cNvPr>
          <p:cNvSpPr>
            <a:spLocks noGrp="1"/>
          </p:cNvSpPr>
          <p:nvPr>
            <p:ph type="title"/>
          </p:nvPr>
        </p:nvSpPr>
        <p:spPr>
          <a:xfrm>
            <a:off x="1250819" y="163404"/>
            <a:ext cx="10512862" cy="1325218"/>
          </a:xfrm>
        </p:spPr>
        <p:txBody>
          <a:bodyPr/>
          <a:lstStyle/>
          <a:p>
            <a:pPr algn="ctr"/>
            <a:r>
              <a:rPr lang="en-US"/>
              <a:t>Compliance and Enforcement Overview</a:t>
            </a:r>
            <a:br>
              <a:rPr lang="en-US"/>
            </a:br>
            <a:r>
              <a:rPr lang="en-US" sz="3199"/>
              <a:t>Calendar Year 2025</a:t>
            </a:r>
          </a:p>
        </p:txBody>
      </p:sp>
      <p:pic>
        <p:nvPicPr>
          <p:cNvPr id="3074" name="Picture 2" descr="ccb logo">
            <a:extLst>
              <a:ext uri="{FF2B5EF4-FFF2-40B4-BE49-F238E27FC236}">
                <a16:creationId xmlns:a16="http://schemas.microsoft.com/office/drawing/2014/main" id="{66A8FA01-DDCF-306F-CD10-C3FDD6A22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153" y="231021"/>
            <a:ext cx="1123657" cy="11236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cx2="http://schemas.microsoft.com/office/drawing/2015/10/21/chartex" Requires="cx2">
          <p:graphicFrame>
            <p:nvGraphicFramePr>
              <p:cNvPr id="3" name="Chart 2">
                <a:extLst>
                  <a:ext uri="{FF2B5EF4-FFF2-40B4-BE49-F238E27FC236}">
                    <a16:creationId xmlns:a16="http://schemas.microsoft.com/office/drawing/2014/main" id="{9FFEF914-DF8C-BBBF-0A5F-9550F90B7574}"/>
                  </a:ext>
                </a:extLst>
              </p:cNvPr>
              <p:cNvGraphicFramePr/>
              <p:nvPr/>
            </p:nvGraphicFramePr>
            <p:xfrm>
              <a:off x="2077640" y="1603996"/>
              <a:ext cx="8298690" cy="4427992"/>
            </p:xfrm>
            <a:graphic>
              <a:graphicData uri="http://schemas.microsoft.com/office/drawing/2014/chartex">
                <cx:chart xmlns:cx="http://schemas.microsoft.com/office/drawing/2014/chartex" xmlns:r="http://schemas.openxmlformats.org/officeDocument/2006/relationships" r:id="rId5"/>
              </a:graphicData>
            </a:graphic>
          </p:graphicFrame>
        </mc:Choice>
        <mc:Fallback>
          <p:pic>
            <p:nvPicPr>
              <p:cNvPr id="3" name="Chart 2">
                <a:extLst>
                  <a:ext uri="{FF2B5EF4-FFF2-40B4-BE49-F238E27FC236}">
                    <a16:creationId xmlns:a16="http://schemas.microsoft.com/office/drawing/2014/main" id="{9FFEF914-DF8C-BBBF-0A5F-9550F90B7574}"/>
                  </a:ext>
                </a:extLst>
              </p:cNvPr>
              <p:cNvPicPr>
                <a:picLocks noGrp="1" noRot="1" noChangeAspect="1" noMove="1" noResize="1" noEditPoints="1" noAdjustHandles="1" noChangeArrowheads="1" noChangeShapeType="1"/>
              </p:cNvPicPr>
              <p:nvPr/>
            </p:nvPicPr>
            <p:blipFill>
              <a:blip r:embed="rId6"/>
              <a:stretch>
                <a:fillRect/>
              </a:stretch>
            </p:blipFill>
            <p:spPr>
              <a:xfrm>
                <a:off x="2077640" y="1603996"/>
                <a:ext cx="8298690" cy="4427992"/>
              </a:xfrm>
              <a:prstGeom prst="rect">
                <a:avLst/>
              </a:prstGeom>
            </p:spPr>
          </p:pic>
        </mc:Fallback>
      </mc:AlternateContent>
    </p:spTree>
    <p:extLst>
      <p:ext uri="{BB962C8B-B14F-4D97-AF65-F5344CB8AC3E}">
        <p14:creationId xmlns:p14="http://schemas.microsoft.com/office/powerpoint/2010/main" val="1449177451"/>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98D2-227F-17BE-F4DA-BD358A32537B}"/>
              </a:ext>
            </a:extLst>
          </p:cNvPr>
          <p:cNvSpPr>
            <a:spLocks noGrp="1"/>
          </p:cNvSpPr>
          <p:nvPr>
            <p:ph type="title"/>
          </p:nvPr>
        </p:nvSpPr>
        <p:spPr>
          <a:xfrm>
            <a:off x="1242371" y="337620"/>
            <a:ext cx="10512862" cy="1325218"/>
          </a:xfrm>
        </p:spPr>
        <p:txBody>
          <a:bodyPr/>
          <a:lstStyle/>
          <a:p>
            <a:pPr algn="ctr"/>
            <a:r>
              <a:rPr lang="en-US"/>
              <a:t>Compliance and Enforcement Data</a:t>
            </a:r>
            <a:br>
              <a:rPr lang="en-US"/>
            </a:br>
            <a:r>
              <a:rPr lang="en-US"/>
              <a:t>Complaints and Warnings</a:t>
            </a:r>
          </a:p>
        </p:txBody>
      </p:sp>
      <p:pic>
        <p:nvPicPr>
          <p:cNvPr id="1028" name="Picture 4" descr="ccb logo">
            <a:extLst>
              <a:ext uri="{FF2B5EF4-FFF2-40B4-BE49-F238E27FC236}">
                <a16:creationId xmlns:a16="http://schemas.microsoft.com/office/drawing/2014/main" id="{B4F37C6B-D576-3C47-A854-055E924C4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592" y="438400"/>
            <a:ext cx="1123657" cy="11236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a:extLst>
              <a:ext uri="{FF2B5EF4-FFF2-40B4-BE49-F238E27FC236}">
                <a16:creationId xmlns:a16="http://schemas.microsoft.com/office/drawing/2014/main" id="{A43DC9E2-28FC-D6BF-DC4C-B0E77DC8CA48}"/>
              </a:ext>
            </a:extLst>
          </p:cNvPr>
          <p:cNvGraphicFramePr>
            <a:graphicFrameLocks/>
          </p:cNvGraphicFramePr>
          <p:nvPr/>
        </p:nvGraphicFramePr>
        <p:xfrm>
          <a:off x="587723" y="2057758"/>
          <a:ext cx="5260948" cy="34182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D187D8F-5B3D-6F6D-DCDA-3BC95C4CDFC1}"/>
              </a:ext>
            </a:extLst>
          </p:cNvPr>
          <p:cNvGraphicFramePr>
            <a:graphicFrameLocks/>
          </p:cNvGraphicFramePr>
          <p:nvPr/>
        </p:nvGraphicFramePr>
        <p:xfrm>
          <a:off x="6094412" y="2057758"/>
          <a:ext cx="5337526" cy="34182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0761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B639A65-DF5B-1A62-F0B5-7FDB74BC5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5B859-1F76-5BC7-0A5A-1F5A2D1E68D4}"/>
              </a:ext>
            </a:extLst>
          </p:cNvPr>
          <p:cNvSpPr>
            <a:spLocks noGrp="1"/>
          </p:cNvSpPr>
          <p:nvPr>
            <p:ph type="title"/>
          </p:nvPr>
        </p:nvSpPr>
        <p:spPr>
          <a:xfrm>
            <a:off x="1410218" y="450243"/>
            <a:ext cx="10512862" cy="1325218"/>
          </a:xfrm>
        </p:spPr>
        <p:txBody>
          <a:bodyPr>
            <a:normAutofit/>
          </a:bodyPr>
          <a:lstStyle/>
          <a:p>
            <a:pPr algn="ctr"/>
            <a:r>
              <a:rPr lang="en-US"/>
              <a:t>Compliance and Enforcement Data</a:t>
            </a:r>
            <a:br>
              <a:rPr lang="en-US"/>
            </a:br>
            <a:r>
              <a:rPr lang="en-US" sz="3599"/>
              <a:t>Notices of Violation and Administrative Penalties</a:t>
            </a:r>
          </a:p>
        </p:txBody>
      </p:sp>
      <p:pic>
        <p:nvPicPr>
          <p:cNvPr id="1028" name="Picture 4" descr="ccb logo">
            <a:extLst>
              <a:ext uri="{FF2B5EF4-FFF2-40B4-BE49-F238E27FC236}">
                <a16:creationId xmlns:a16="http://schemas.microsoft.com/office/drawing/2014/main" id="{CEE3218E-1E9D-516A-5E6F-5CC1A4118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592" y="438400"/>
            <a:ext cx="1123657" cy="11236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DF7C1231-0AEA-F6A8-7A06-5293F87E77C3}"/>
              </a:ext>
            </a:extLst>
          </p:cNvPr>
          <p:cNvGraphicFramePr>
            <a:graphicFrameLocks/>
          </p:cNvGraphicFramePr>
          <p:nvPr/>
        </p:nvGraphicFramePr>
        <p:xfrm>
          <a:off x="433592" y="1988864"/>
          <a:ext cx="5872076" cy="365419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mc:Choice xmlns:cx2="http://schemas.microsoft.com/office/drawing/2015/10/21/chartex" Requires="cx2">
          <p:graphicFrame>
            <p:nvGraphicFramePr>
              <p:cNvPr id="6" name="Chart 5">
                <a:extLst>
                  <a:ext uri="{FF2B5EF4-FFF2-40B4-BE49-F238E27FC236}">
                    <a16:creationId xmlns:a16="http://schemas.microsoft.com/office/drawing/2014/main" id="{A4586C61-CE5D-F6F9-B56D-437C1A6FE9CD}"/>
                  </a:ext>
                </a:extLst>
              </p:cNvPr>
              <p:cNvGraphicFramePr/>
              <p:nvPr/>
            </p:nvGraphicFramePr>
            <p:xfrm>
              <a:off x="6545493" y="1988864"/>
              <a:ext cx="5209739" cy="3583393"/>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6" name="Chart 5">
                <a:extLst>
                  <a:ext uri="{FF2B5EF4-FFF2-40B4-BE49-F238E27FC236}">
                    <a16:creationId xmlns:a16="http://schemas.microsoft.com/office/drawing/2014/main" id="{A4586C61-CE5D-F6F9-B56D-437C1A6FE9CD}"/>
                  </a:ext>
                </a:extLst>
              </p:cNvPr>
              <p:cNvPicPr>
                <a:picLocks noGrp="1" noRot="1" noChangeAspect="1" noMove="1" noResize="1" noEditPoints="1" noAdjustHandles="1" noChangeArrowheads="1" noChangeShapeType="1"/>
              </p:cNvPicPr>
              <p:nvPr/>
            </p:nvPicPr>
            <p:blipFill>
              <a:blip r:embed="rId5"/>
              <a:stretch>
                <a:fillRect/>
              </a:stretch>
            </p:blipFill>
            <p:spPr>
              <a:xfrm>
                <a:off x="6545493" y="1988864"/>
                <a:ext cx="5209739" cy="3583393"/>
              </a:xfrm>
              <a:prstGeom prst="rect">
                <a:avLst/>
              </a:prstGeom>
            </p:spPr>
          </p:pic>
        </mc:Fallback>
      </mc:AlternateContent>
    </p:spTree>
    <p:extLst>
      <p:ext uri="{BB962C8B-B14F-4D97-AF65-F5344CB8AC3E}">
        <p14:creationId xmlns:p14="http://schemas.microsoft.com/office/powerpoint/2010/main" val="296352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FDA22-E0FF-CDF2-4284-0F7EA1C781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1DBF97F-0A28-C98D-2B17-45CE1C7E0963}"/>
              </a:ext>
            </a:extLst>
          </p:cNvPr>
          <p:cNvPicPr>
            <a:picLocks noChangeAspect="1"/>
          </p:cNvPicPr>
          <p:nvPr/>
        </p:nvPicPr>
        <p:blipFill>
          <a:blip r:embed="rId3"/>
          <a:stretch>
            <a:fillRect/>
          </a:stretch>
        </p:blipFill>
        <p:spPr>
          <a:xfrm>
            <a:off x="-9763" y="0"/>
            <a:ext cx="12188825" cy="6856214"/>
          </a:xfrm>
          <a:prstGeom prst="rect">
            <a:avLst/>
          </a:prstGeom>
        </p:spPr>
      </p:pic>
      <p:sp>
        <p:nvSpPr>
          <p:cNvPr id="24" name="TextBox 23">
            <a:extLst>
              <a:ext uri="{FF2B5EF4-FFF2-40B4-BE49-F238E27FC236}">
                <a16:creationId xmlns:a16="http://schemas.microsoft.com/office/drawing/2014/main" id="{0C143042-28E5-FE5E-EB63-FFA15A769BD1}"/>
              </a:ext>
            </a:extLst>
          </p:cNvPr>
          <p:cNvSpPr txBox="1"/>
          <p:nvPr/>
        </p:nvSpPr>
        <p:spPr>
          <a:xfrm>
            <a:off x="145915" y="1337090"/>
            <a:ext cx="11060121" cy="646331"/>
          </a:xfrm>
          <a:prstGeom prst="rect">
            <a:avLst/>
          </a:prstGeom>
          <a:noFill/>
        </p:spPr>
        <p:txBody>
          <a:bodyPr wrap="square" rtlCol="0">
            <a:spAutoFit/>
          </a:bodyPr>
          <a:lstStyle/>
          <a:p>
            <a:r>
              <a:rPr lang="en-US" sz="3600" b="1" dirty="0">
                <a:solidFill>
                  <a:schemeClr val="bg1"/>
                </a:solidFill>
              </a:rPr>
              <a:t>Trends </a:t>
            </a:r>
          </a:p>
        </p:txBody>
      </p:sp>
      <p:cxnSp>
        <p:nvCxnSpPr>
          <p:cNvPr id="26" name="Straight Connector 25">
            <a:extLst>
              <a:ext uri="{FF2B5EF4-FFF2-40B4-BE49-F238E27FC236}">
                <a16:creationId xmlns:a16="http://schemas.microsoft.com/office/drawing/2014/main" id="{10A61289-218F-FAF6-CDEF-ECEFA0E053F5}"/>
              </a:ext>
            </a:extLst>
          </p:cNvPr>
          <p:cNvCxnSpPr>
            <a:cxnSpLocks/>
          </p:cNvCxnSpPr>
          <p:nvPr/>
        </p:nvCxnSpPr>
        <p:spPr>
          <a:xfrm>
            <a:off x="65716" y="1983421"/>
            <a:ext cx="8927291"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 name="Slide Number Placeholder 61">
            <a:extLst>
              <a:ext uri="{FF2B5EF4-FFF2-40B4-BE49-F238E27FC236}">
                <a16:creationId xmlns:a16="http://schemas.microsoft.com/office/drawing/2014/main" id="{07E3E2A1-F422-5068-7AD5-F08C4DE10FB0}"/>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bg1"/>
                </a:solidFill>
              </a:rPr>
              <a:t>17</a:t>
            </a:fld>
            <a:endParaRPr lang="en-US" sz="1400">
              <a:solidFill>
                <a:schemeClr val="bg1"/>
              </a:solidFill>
            </a:endParaRPr>
          </a:p>
        </p:txBody>
      </p:sp>
    </p:spTree>
    <p:extLst>
      <p:ext uri="{BB962C8B-B14F-4D97-AF65-F5344CB8AC3E}">
        <p14:creationId xmlns:p14="http://schemas.microsoft.com/office/powerpoint/2010/main" val="1892826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18</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20"/>
            <a:ext cx="8065340" cy="523220"/>
          </a:xfrm>
          <a:prstGeom prst="rect">
            <a:avLst/>
          </a:prstGeom>
          <a:noFill/>
        </p:spPr>
        <p:txBody>
          <a:bodyPr wrap="square" rtlCol="0">
            <a:spAutoFit/>
          </a:bodyPr>
          <a:lstStyle/>
          <a:p>
            <a:r>
              <a:rPr lang="en-US" sz="2800" b="1" dirty="0">
                <a:solidFill>
                  <a:schemeClr val="bg1"/>
                </a:solidFill>
              </a:rPr>
              <a:t>Trends</a:t>
            </a:r>
          </a:p>
        </p:txBody>
      </p:sp>
      <p:pic>
        <p:nvPicPr>
          <p:cNvPr id="8" name="Picture 7">
            <a:extLst>
              <a:ext uri="{FF2B5EF4-FFF2-40B4-BE49-F238E27FC236}">
                <a16:creationId xmlns:a16="http://schemas.microsoft.com/office/drawing/2014/main" id="{30286073-09BC-323C-27BC-1A03FA52CDFE}"/>
              </a:ext>
            </a:extLst>
          </p:cNvPr>
          <p:cNvPicPr>
            <a:picLocks noChangeAspect="1"/>
          </p:cNvPicPr>
          <p:nvPr/>
        </p:nvPicPr>
        <p:blipFill>
          <a:blip r:embed="rId3"/>
          <a:stretch>
            <a:fillRect/>
          </a:stretch>
        </p:blipFill>
        <p:spPr>
          <a:xfrm>
            <a:off x="78260" y="764788"/>
            <a:ext cx="9039896" cy="5541636"/>
          </a:xfrm>
          <a:prstGeom prst="rect">
            <a:avLst/>
          </a:prstGeom>
        </p:spPr>
      </p:pic>
      <p:sp>
        <p:nvSpPr>
          <p:cNvPr id="10" name="TextBox 9">
            <a:extLst>
              <a:ext uri="{FF2B5EF4-FFF2-40B4-BE49-F238E27FC236}">
                <a16:creationId xmlns:a16="http://schemas.microsoft.com/office/drawing/2014/main" id="{A6900F62-0B8F-96AE-E33B-23649D03884A}"/>
              </a:ext>
            </a:extLst>
          </p:cNvPr>
          <p:cNvSpPr txBox="1"/>
          <p:nvPr/>
        </p:nvSpPr>
        <p:spPr>
          <a:xfrm>
            <a:off x="9118156" y="1805178"/>
            <a:ext cx="2992409" cy="2677656"/>
          </a:xfrm>
          <a:prstGeom prst="rect">
            <a:avLst/>
          </a:prstGeom>
          <a:noFill/>
        </p:spPr>
        <p:txBody>
          <a:bodyPr wrap="square">
            <a:spAutoFit/>
          </a:bodyPr>
          <a:lstStyle/>
          <a:p>
            <a:r>
              <a:rPr lang="en-US" sz="2800" dirty="0"/>
              <a:t>Excise Tax Forecast</a:t>
            </a:r>
          </a:p>
          <a:p>
            <a:r>
              <a:rPr lang="en-US" sz="2800" dirty="0"/>
              <a:t>January 2023</a:t>
            </a:r>
          </a:p>
          <a:p>
            <a:endParaRPr lang="en-US" sz="2800" dirty="0"/>
          </a:p>
          <a:p>
            <a:r>
              <a:rPr lang="en-US" sz="2800" dirty="0"/>
              <a:t>FY23 – 4.7M</a:t>
            </a:r>
          </a:p>
          <a:p>
            <a:r>
              <a:rPr lang="en-US" sz="2800" dirty="0"/>
              <a:t>FY24 – 9.9M</a:t>
            </a:r>
          </a:p>
          <a:p>
            <a:r>
              <a:rPr lang="en-US" sz="2800" dirty="0"/>
              <a:t>FY25 – 14.4M</a:t>
            </a:r>
          </a:p>
        </p:txBody>
      </p:sp>
    </p:spTree>
    <p:extLst>
      <p:ext uri="{BB962C8B-B14F-4D97-AF65-F5344CB8AC3E}">
        <p14:creationId xmlns:p14="http://schemas.microsoft.com/office/powerpoint/2010/main" val="187642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089EC-6BE0-3941-D316-FBB6CF89EC3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67A08A1-81C1-DA01-3B4F-4ABD798AD440}"/>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lide Number Placeholder 61">
            <a:extLst>
              <a:ext uri="{FF2B5EF4-FFF2-40B4-BE49-F238E27FC236}">
                <a16:creationId xmlns:a16="http://schemas.microsoft.com/office/drawing/2014/main" id="{93BB9C5D-BD95-3E8F-3DEF-60EC4EF62C41}"/>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19</a:t>
            </a:fld>
            <a:endParaRPr lang="en-US" sz="1400">
              <a:solidFill>
                <a:schemeClr val="tx1"/>
              </a:solidFill>
            </a:endParaRPr>
          </a:p>
        </p:txBody>
      </p:sp>
      <p:sp>
        <p:nvSpPr>
          <p:cNvPr id="9" name="TextBox 8">
            <a:extLst>
              <a:ext uri="{FF2B5EF4-FFF2-40B4-BE49-F238E27FC236}">
                <a16:creationId xmlns:a16="http://schemas.microsoft.com/office/drawing/2014/main" id="{03DEEE2B-F9F2-42D1-C8F9-7C4636CE9A33}"/>
              </a:ext>
            </a:extLst>
          </p:cNvPr>
          <p:cNvSpPr txBox="1"/>
          <p:nvPr/>
        </p:nvSpPr>
        <p:spPr>
          <a:xfrm>
            <a:off x="233708" y="40320"/>
            <a:ext cx="8065340" cy="523220"/>
          </a:xfrm>
          <a:prstGeom prst="rect">
            <a:avLst/>
          </a:prstGeom>
          <a:noFill/>
        </p:spPr>
        <p:txBody>
          <a:bodyPr wrap="square" rtlCol="0">
            <a:spAutoFit/>
          </a:bodyPr>
          <a:lstStyle/>
          <a:p>
            <a:r>
              <a:rPr lang="en-US" sz="2800" b="1" dirty="0">
                <a:solidFill>
                  <a:schemeClr val="bg1"/>
                </a:solidFill>
              </a:rPr>
              <a:t>Trends</a:t>
            </a:r>
          </a:p>
        </p:txBody>
      </p:sp>
      <p:pic>
        <p:nvPicPr>
          <p:cNvPr id="4" name="Picture 3">
            <a:extLst>
              <a:ext uri="{FF2B5EF4-FFF2-40B4-BE49-F238E27FC236}">
                <a16:creationId xmlns:a16="http://schemas.microsoft.com/office/drawing/2014/main" id="{E9B0D3AB-86ED-5F0A-7A23-26D0332CDEC4}"/>
              </a:ext>
            </a:extLst>
          </p:cNvPr>
          <p:cNvPicPr>
            <a:picLocks noChangeAspect="1"/>
          </p:cNvPicPr>
          <p:nvPr/>
        </p:nvPicPr>
        <p:blipFill>
          <a:blip r:embed="rId3"/>
          <a:stretch>
            <a:fillRect/>
          </a:stretch>
        </p:blipFill>
        <p:spPr>
          <a:xfrm>
            <a:off x="69116" y="989122"/>
            <a:ext cx="9652996" cy="5366468"/>
          </a:xfrm>
          <a:prstGeom prst="rect">
            <a:avLst/>
          </a:prstGeom>
        </p:spPr>
      </p:pic>
      <p:sp>
        <p:nvSpPr>
          <p:cNvPr id="3" name="TextBox 2">
            <a:extLst>
              <a:ext uri="{FF2B5EF4-FFF2-40B4-BE49-F238E27FC236}">
                <a16:creationId xmlns:a16="http://schemas.microsoft.com/office/drawing/2014/main" id="{C0E2478B-89EF-7693-5085-AC1E610CFC8A}"/>
              </a:ext>
            </a:extLst>
          </p:cNvPr>
          <p:cNvSpPr txBox="1"/>
          <p:nvPr/>
        </p:nvSpPr>
        <p:spPr>
          <a:xfrm>
            <a:off x="9786120" y="1780806"/>
            <a:ext cx="2205001" cy="4478149"/>
          </a:xfrm>
          <a:prstGeom prst="rect">
            <a:avLst/>
          </a:prstGeom>
          <a:noFill/>
        </p:spPr>
        <p:txBody>
          <a:bodyPr wrap="square">
            <a:spAutoFit/>
          </a:bodyPr>
          <a:lstStyle/>
          <a:p>
            <a:r>
              <a:rPr lang="en-US" sz="2100" dirty="0"/>
              <a:t>Excise Tax Actual</a:t>
            </a:r>
          </a:p>
          <a:p>
            <a:r>
              <a:rPr lang="en-US" sz="2100" dirty="0"/>
              <a:t>July 2025</a:t>
            </a:r>
          </a:p>
          <a:p>
            <a:endParaRPr lang="en-US" sz="2100" dirty="0"/>
          </a:p>
          <a:p>
            <a:r>
              <a:rPr lang="en-US" sz="1700" dirty="0"/>
              <a:t>FY23 – 6.7M (+43%)</a:t>
            </a:r>
          </a:p>
          <a:p>
            <a:r>
              <a:rPr lang="en-US" sz="1700" dirty="0"/>
              <a:t>FY24 – 17.4M (+76.8%)</a:t>
            </a:r>
          </a:p>
          <a:p>
            <a:r>
              <a:rPr lang="en-US" sz="1700" dirty="0"/>
              <a:t>FY25 – 20.2M (+40%)</a:t>
            </a:r>
          </a:p>
          <a:p>
            <a:endParaRPr lang="en-US" sz="1900" dirty="0"/>
          </a:p>
          <a:p>
            <a:endParaRPr lang="en-US" sz="1900" dirty="0"/>
          </a:p>
          <a:p>
            <a:r>
              <a:rPr lang="en-US" sz="1900" dirty="0"/>
              <a:t>Forecast</a:t>
            </a:r>
          </a:p>
          <a:p>
            <a:endParaRPr lang="en-US" sz="1900" dirty="0"/>
          </a:p>
          <a:p>
            <a:r>
              <a:rPr lang="en-US" sz="1900" dirty="0"/>
              <a:t>FY26 – 22.1M</a:t>
            </a:r>
          </a:p>
          <a:p>
            <a:r>
              <a:rPr lang="en-US" sz="1900" dirty="0"/>
              <a:t>FY27 – 23.3M</a:t>
            </a:r>
          </a:p>
          <a:p>
            <a:r>
              <a:rPr lang="en-US" sz="1900" dirty="0"/>
              <a:t>FY28 – 24.3M</a:t>
            </a:r>
          </a:p>
          <a:p>
            <a:r>
              <a:rPr lang="en-US" sz="1900" dirty="0"/>
              <a:t>FY29 – 25.1M</a:t>
            </a:r>
          </a:p>
          <a:p>
            <a:r>
              <a:rPr lang="en-US" sz="1900" dirty="0"/>
              <a:t>FY30 – 25.8M</a:t>
            </a:r>
          </a:p>
        </p:txBody>
      </p:sp>
    </p:spTree>
    <p:extLst>
      <p:ext uri="{BB962C8B-B14F-4D97-AF65-F5344CB8AC3E}">
        <p14:creationId xmlns:p14="http://schemas.microsoft.com/office/powerpoint/2010/main" val="327950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706BC-4560-D944-829C-03D7F8DB895C}"/>
              </a:ext>
            </a:extLst>
          </p:cNvPr>
          <p:cNvPicPr>
            <a:picLocks noChangeAspect="1"/>
          </p:cNvPicPr>
          <p:nvPr/>
        </p:nvPicPr>
        <p:blipFill>
          <a:blip r:embed="rId3"/>
          <a:stretch>
            <a:fillRect/>
          </a:stretch>
        </p:blipFill>
        <p:spPr>
          <a:xfrm>
            <a:off x="-9763" y="0"/>
            <a:ext cx="12188825" cy="6856214"/>
          </a:xfrm>
          <a:prstGeom prst="rect">
            <a:avLst/>
          </a:prstGeom>
        </p:spPr>
      </p:pic>
      <p:sp>
        <p:nvSpPr>
          <p:cNvPr id="24" name="TextBox 23">
            <a:extLst>
              <a:ext uri="{FF2B5EF4-FFF2-40B4-BE49-F238E27FC236}">
                <a16:creationId xmlns:a16="http://schemas.microsoft.com/office/drawing/2014/main" id="{26BEC701-0023-5945-AE13-F47AF8CEAD5E}"/>
              </a:ext>
            </a:extLst>
          </p:cNvPr>
          <p:cNvSpPr txBox="1"/>
          <p:nvPr/>
        </p:nvSpPr>
        <p:spPr>
          <a:xfrm>
            <a:off x="145915" y="1337090"/>
            <a:ext cx="11060121" cy="646331"/>
          </a:xfrm>
          <a:prstGeom prst="rect">
            <a:avLst/>
          </a:prstGeom>
          <a:noFill/>
        </p:spPr>
        <p:txBody>
          <a:bodyPr wrap="square" rtlCol="0">
            <a:spAutoFit/>
          </a:bodyPr>
          <a:lstStyle/>
          <a:p>
            <a:r>
              <a:rPr lang="en-US" sz="3600" b="1" dirty="0">
                <a:solidFill>
                  <a:schemeClr val="bg1"/>
                </a:solidFill>
              </a:rPr>
              <a:t>Market Overview</a:t>
            </a:r>
          </a:p>
        </p:txBody>
      </p:sp>
      <p:cxnSp>
        <p:nvCxnSpPr>
          <p:cNvPr id="26" name="Straight Connector 25">
            <a:extLst>
              <a:ext uri="{FF2B5EF4-FFF2-40B4-BE49-F238E27FC236}">
                <a16:creationId xmlns:a16="http://schemas.microsoft.com/office/drawing/2014/main" id="{BC328568-86E3-1C4B-8F84-298525F3DBA5}"/>
              </a:ext>
            </a:extLst>
          </p:cNvPr>
          <p:cNvCxnSpPr>
            <a:cxnSpLocks/>
          </p:cNvCxnSpPr>
          <p:nvPr/>
        </p:nvCxnSpPr>
        <p:spPr>
          <a:xfrm>
            <a:off x="65716" y="1983421"/>
            <a:ext cx="8927291"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 name="Slide Number Placeholder 61">
            <a:extLst>
              <a:ext uri="{FF2B5EF4-FFF2-40B4-BE49-F238E27FC236}">
                <a16:creationId xmlns:a16="http://schemas.microsoft.com/office/drawing/2014/main" id="{B3247831-BE09-7D4B-A95D-991EDEB4C95F}"/>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bg1"/>
                </a:solidFill>
              </a:rPr>
              <a:t>2</a:t>
            </a:fld>
            <a:endParaRPr lang="en-US" sz="1400">
              <a:solidFill>
                <a:schemeClr val="bg1"/>
              </a:solidFill>
            </a:endParaRPr>
          </a:p>
        </p:txBody>
      </p:sp>
    </p:spTree>
    <p:extLst>
      <p:ext uri="{BB962C8B-B14F-4D97-AF65-F5344CB8AC3E}">
        <p14:creationId xmlns:p14="http://schemas.microsoft.com/office/powerpoint/2010/main" val="3256719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tax&#10;&#10;Description automatically generated with medium confidence">
            <a:extLst>
              <a:ext uri="{FF2B5EF4-FFF2-40B4-BE49-F238E27FC236}">
                <a16:creationId xmlns:a16="http://schemas.microsoft.com/office/drawing/2014/main" id="{0FCFFE78-05A6-D571-F8C4-9AD4B3A9B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428" y="500493"/>
            <a:ext cx="10296415" cy="5615778"/>
          </a:xfrm>
          <a:prstGeom prst="rect">
            <a:avLst/>
          </a:prstGeom>
        </p:spPr>
      </p:pic>
      <p:sp>
        <p:nvSpPr>
          <p:cNvPr id="3" name="Content Placeholder 2">
            <a:extLst>
              <a:ext uri="{FF2B5EF4-FFF2-40B4-BE49-F238E27FC236}">
                <a16:creationId xmlns:a16="http://schemas.microsoft.com/office/drawing/2014/main" id="{3807BD35-2963-473D-C11B-0C29F2AFC775}"/>
              </a:ext>
            </a:extLst>
          </p:cNvPr>
          <p:cNvSpPr>
            <a:spLocks noGrp="1"/>
          </p:cNvSpPr>
          <p:nvPr>
            <p:ph idx="1"/>
          </p:nvPr>
        </p:nvSpPr>
        <p:spPr/>
        <p:txBody>
          <a:bodyPr vert="horz" lIns="91416" tIns="45708" rIns="91416" bIns="45708" rtlCol="0" anchor="t">
            <a:normAutofit/>
          </a:bodyPr>
          <a:lstStyle/>
          <a:p>
            <a:endParaRPr lang="en-US"/>
          </a:p>
          <a:p>
            <a:pPr marL="0" indent="0">
              <a:buNone/>
            </a:pPr>
            <a:endParaRPr lang="en-US"/>
          </a:p>
          <a:p>
            <a:endParaRPr lang="en-US"/>
          </a:p>
        </p:txBody>
      </p:sp>
      <p:pic>
        <p:nvPicPr>
          <p:cNvPr id="3074" name="Picture 2" descr="ccb logo">
            <a:extLst>
              <a:ext uri="{FF2B5EF4-FFF2-40B4-BE49-F238E27FC236}">
                <a16:creationId xmlns:a16="http://schemas.microsoft.com/office/drawing/2014/main" id="{66A8FA01-DDCF-306F-CD10-C3FDD6A22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153" y="231021"/>
            <a:ext cx="1123657" cy="112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43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DF60E-A9ED-8ABB-2706-69776114D4B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0856257-E9EE-FAE7-6C9F-853DA275E596}"/>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lide Number Placeholder 61">
            <a:extLst>
              <a:ext uri="{FF2B5EF4-FFF2-40B4-BE49-F238E27FC236}">
                <a16:creationId xmlns:a16="http://schemas.microsoft.com/office/drawing/2014/main" id="{D88CCBC0-0F8F-11EB-9137-BEC9210E3A74}"/>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21</a:t>
            </a:fld>
            <a:endParaRPr lang="en-US" sz="1400">
              <a:solidFill>
                <a:schemeClr val="tx1"/>
              </a:solidFill>
            </a:endParaRPr>
          </a:p>
        </p:txBody>
      </p:sp>
      <p:sp>
        <p:nvSpPr>
          <p:cNvPr id="9" name="TextBox 8">
            <a:extLst>
              <a:ext uri="{FF2B5EF4-FFF2-40B4-BE49-F238E27FC236}">
                <a16:creationId xmlns:a16="http://schemas.microsoft.com/office/drawing/2014/main" id="{02AC5ADF-59A1-C770-4B93-F8266F52EDD0}"/>
              </a:ext>
            </a:extLst>
          </p:cNvPr>
          <p:cNvSpPr txBox="1"/>
          <p:nvPr/>
        </p:nvSpPr>
        <p:spPr>
          <a:xfrm>
            <a:off x="233708" y="40320"/>
            <a:ext cx="8065340" cy="523220"/>
          </a:xfrm>
          <a:prstGeom prst="rect">
            <a:avLst/>
          </a:prstGeom>
          <a:noFill/>
        </p:spPr>
        <p:txBody>
          <a:bodyPr wrap="square" rtlCol="0">
            <a:spAutoFit/>
          </a:bodyPr>
          <a:lstStyle/>
          <a:p>
            <a:r>
              <a:rPr lang="en-US" sz="2800" b="1" dirty="0">
                <a:solidFill>
                  <a:schemeClr val="bg1"/>
                </a:solidFill>
              </a:rPr>
              <a:t>Trends</a:t>
            </a:r>
          </a:p>
        </p:txBody>
      </p:sp>
      <p:sp>
        <p:nvSpPr>
          <p:cNvPr id="3" name="TextBox 2">
            <a:extLst>
              <a:ext uri="{FF2B5EF4-FFF2-40B4-BE49-F238E27FC236}">
                <a16:creationId xmlns:a16="http://schemas.microsoft.com/office/drawing/2014/main" id="{316A0C44-786A-8EBD-40B7-4066FC384A90}"/>
              </a:ext>
            </a:extLst>
          </p:cNvPr>
          <p:cNvSpPr txBox="1"/>
          <p:nvPr/>
        </p:nvSpPr>
        <p:spPr>
          <a:xfrm>
            <a:off x="233708" y="914400"/>
            <a:ext cx="11616916" cy="5262979"/>
          </a:xfrm>
          <a:prstGeom prst="rect">
            <a:avLst/>
          </a:prstGeom>
          <a:noFill/>
        </p:spPr>
        <p:txBody>
          <a:bodyPr wrap="square">
            <a:spAutoFit/>
          </a:bodyPr>
          <a:lstStyle/>
          <a:p>
            <a:r>
              <a:rPr lang="en-US" sz="2400" b="1" i="0" u="none" strike="noStrike" baseline="0" dirty="0">
                <a:solidFill>
                  <a:srgbClr val="000000"/>
                </a:solidFill>
                <a:latin typeface="Times New Roman" panose="02020603050405020304" pitchFamily="18" charset="0"/>
              </a:rPr>
              <a:t>Market Dynamics and Oversupply </a:t>
            </a:r>
          </a:p>
          <a:p>
            <a:endParaRPr lang="en-US"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 </a:t>
            </a:r>
            <a:r>
              <a:rPr lang="en-US" sz="2400" b="1" i="0" u="none" strike="noStrike" baseline="0" dirty="0">
                <a:solidFill>
                  <a:srgbClr val="000000"/>
                </a:solidFill>
                <a:latin typeface="Times New Roman" panose="02020603050405020304" pitchFamily="18" charset="0"/>
              </a:rPr>
              <a:t>Seasonal Oversupply: </a:t>
            </a:r>
            <a:r>
              <a:rPr lang="en-US" sz="2400" b="0" i="0" u="none" strike="noStrike" baseline="0" dirty="0">
                <a:solidFill>
                  <a:srgbClr val="000000"/>
                </a:solidFill>
                <a:latin typeface="Times New Roman" panose="02020603050405020304" pitchFamily="18" charset="0"/>
              </a:rPr>
              <a:t>Annual fall harvest leads to price compression and smaller margins, disproportionately impacting outdoor cultivators. </a:t>
            </a:r>
          </a:p>
          <a:p>
            <a:endParaRPr lang="en-US"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 </a:t>
            </a:r>
            <a:r>
              <a:rPr lang="en-US" sz="2400" b="1" i="0" u="none" strike="noStrike" baseline="0" dirty="0">
                <a:solidFill>
                  <a:srgbClr val="000000"/>
                </a:solidFill>
                <a:latin typeface="Times New Roman" panose="02020603050405020304" pitchFamily="18" charset="0"/>
              </a:rPr>
              <a:t>Demand Volatility: </a:t>
            </a:r>
            <a:r>
              <a:rPr lang="en-US" sz="2400" b="0" i="0" u="none" strike="noStrike" baseline="0" dirty="0">
                <a:solidFill>
                  <a:srgbClr val="000000"/>
                </a:solidFill>
                <a:latin typeface="Times New Roman" panose="02020603050405020304" pitchFamily="18" charset="0"/>
              </a:rPr>
              <a:t>A significant portion of demand for regulated cannabis is driven by non-residents (tourists, border consumers). Decreases in tourism or the implementation of adult-use programs in neighboring states immediately reduce demand for Vermont-grown cannabis. </a:t>
            </a:r>
          </a:p>
          <a:p>
            <a:endParaRPr lang="en-US"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 </a:t>
            </a:r>
            <a:r>
              <a:rPr lang="en-US" sz="2400" b="1" i="0" u="none" strike="noStrike" baseline="0" dirty="0">
                <a:solidFill>
                  <a:srgbClr val="000000"/>
                </a:solidFill>
                <a:latin typeface="Times New Roman" panose="02020603050405020304" pitchFamily="18" charset="0"/>
              </a:rPr>
              <a:t>Illicit Market Competition: </a:t>
            </a:r>
            <a:r>
              <a:rPr lang="en-US" sz="2400" b="0" i="0" u="none" strike="noStrike" baseline="0" dirty="0">
                <a:solidFill>
                  <a:srgbClr val="000000"/>
                </a:solidFill>
                <a:latin typeface="Times New Roman" panose="02020603050405020304" pitchFamily="18" charset="0"/>
              </a:rPr>
              <a:t>Regulated cannabis is in fierce competition with the illicit market and the intoxicating hemp-derived market. Both enjoy advantages in price and convenience, as they are not subject to regulatory oversight, potency caps, delivery bans, or excise taxes. </a:t>
            </a:r>
          </a:p>
        </p:txBody>
      </p:sp>
    </p:spTree>
    <p:extLst>
      <p:ext uri="{BB962C8B-B14F-4D97-AF65-F5344CB8AC3E}">
        <p14:creationId xmlns:p14="http://schemas.microsoft.com/office/powerpoint/2010/main" val="2068024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6A4E4-2AE5-9B39-BDDE-332D812C7F2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83FFCFF-5D44-EB3C-1B53-56E4C1A42F04}"/>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lide Number Placeholder 61">
            <a:extLst>
              <a:ext uri="{FF2B5EF4-FFF2-40B4-BE49-F238E27FC236}">
                <a16:creationId xmlns:a16="http://schemas.microsoft.com/office/drawing/2014/main" id="{10F409A5-313F-8E5C-66F7-FC913CF9C15D}"/>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22</a:t>
            </a:fld>
            <a:endParaRPr lang="en-US" sz="1400">
              <a:solidFill>
                <a:schemeClr val="tx1"/>
              </a:solidFill>
            </a:endParaRPr>
          </a:p>
        </p:txBody>
      </p:sp>
      <p:sp>
        <p:nvSpPr>
          <p:cNvPr id="9" name="TextBox 8">
            <a:extLst>
              <a:ext uri="{FF2B5EF4-FFF2-40B4-BE49-F238E27FC236}">
                <a16:creationId xmlns:a16="http://schemas.microsoft.com/office/drawing/2014/main" id="{0EAB7EA3-8019-E61D-363B-1F5A2B4EFFB4}"/>
              </a:ext>
            </a:extLst>
          </p:cNvPr>
          <p:cNvSpPr txBox="1"/>
          <p:nvPr/>
        </p:nvSpPr>
        <p:spPr>
          <a:xfrm>
            <a:off x="233708" y="40320"/>
            <a:ext cx="8065340" cy="523220"/>
          </a:xfrm>
          <a:prstGeom prst="rect">
            <a:avLst/>
          </a:prstGeom>
          <a:noFill/>
        </p:spPr>
        <p:txBody>
          <a:bodyPr wrap="square" rtlCol="0">
            <a:spAutoFit/>
          </a:bodyPr>
          <a:lstStyle/>
          <a:p>
            <a:r>
              <a:rPr lang="en-US" sz="2800" b="1" dirty="0">
                <a:solidFill>
                  <a:schemeClr val="bg1"/>
                </a:solidFill>
              </a:rPr>
              <a:t>Trends</a:t>
            </a:r>
          </a:p>
        </p:txBody>
      </p:sp>
      <p:sp>
        <p:nvSpPr>
          <p:cNvPr id="3" name="TextBox 2">
            <a:extLst>
              <a:ext uri="{FF2B5EF4-FFF2-40B4-BE49-F238E27FC236}">
                <a16:creationId xmlns:a16="http://schemas.microsoft.com/office/drawing/2014/main" id="{A664C4CD-297A-B9E6-236D-AF22DB75756E}"/>
              </a:ext>
            </a:extLst>
          </p:cNvPr>
          <p:cNvSpPr txBox="1"/>
          <p:nvPr/>
        </p:nvSpPr>
        <p:spPr>
          <a:xfrm>
            <a:off x="233708" y="914400"/>
            <a:ext cx="11616916" cy="5570756"/>
          </a:xfrm>
          <a:prstGeom prst="rect">
            <a:avLst/>
          </a:prstGeom>
          <a:noFill/>
        </p:spPr>
        <p:txBody>
          <a:bodyPr wrap="square">
            <a:spAutoFit/>
          </a:bodyPr>
          <a:lstStyle/>
          <a:p>
            <a:r>
              <a:rPr lang="en-US" sz="3200" b="1" i="0" u="none" strike="noStrike" baseline="0" dirty="0">
                <a:solidFill>
                  <a:srgbClr val="000000"/>
                </a:solidFill>
                <a:latin typeface="Times New Roman" panose="02020603050405020304" pitchFamily="18" charset="0"/>
              </a:rPr>
              <a:t>Structural Challenges (Federal Conflict) </a:t>
            </a:r>
          </a:p>
          <a:p>
            <a:endParaRPr lang="en-US" sz="1800" b="0" i="0" u="none" strike="noStrike" baseline="0" dirty="0">
              <a:solidFill>
                <a:srgbClr val="000000"/>
              </a:solidFill>
              <a:latin typeface="Times New Roman" panose="02020603050405020304" pitchFamily="18" charset="0"/>
            </a:endParaRPr>
          </a:p>
          <a:p>
            <a:r>
              <a:rPr lang="en-US" sz="14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Regulatory Compliance: </a:t>
            </a:r>
            <a:r>
              <a:rPr lang="en-US" sz="1800" b="0" i="0" u="none" strike="noStrike" baseline="0" dirty="0">
                <a:solidFill>
                  <a:srgbClr val="000000"/>
                </a:solidFill>
                <a:latin typeface="Times New Roman" panose="02020603050405020304" pitchFamily="18" charset="0"/>
              </a:rPr>
              <a:t>Product testing, seed-to-sale tracking, child-resistant, non-plastic packaging, and security requirements are among the many costs borne by cannabis businesses that do not apply to other small businesses. </a:t>
            </a:r>
          </a:p>
          <a:p>
            <a:endParaRPr lang="en-US" sz="1800" b="0" i="0" u="none" strike="noStrike" baseline="0" dirty="0">
              <a:solidFill>
                <a:srgbClr val="000000"/>
              </a:solidFill>
              <a:latin typeface="Times New Roman" panose="02020603050405020304" pitchFamily="18" charset="0"/>
            </a:endParaRPr>
          </a:p>
          <a:p>
            <a:r>
              <a:rPr lang="en-US" sz="14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Banking &amp; Finance: </a:t>
            </a:r>
            <a:r>
              <a:rPr lang="en-US" sz="1800" b="0" i="0" u="none" strike="noStrike" baseline="0" dirty="0">
                <a:solidFill>
                  <a:srgbClr val="000000"/>
                </a:solidFill>
                <a:latin typeface="Times New Roman" panose="02020603050405020304" pitchFamily="18" charset="0"/>
              </a:rPr>
              <a:t>Most federally chartered banks and credit card processors avoid cannabis establishments, forcing reliance on high-interest loans or personal capital for start-up and operating expenses. </a:t>
            </a:r>
          </a:p>
          <a:p>
            <a:endParaRPr lang="en-US" dirty="0">
              <a:solidFill>
                <a:srgbClr val="000000"/>
              </a:solidFill>
              <a:latin typeface="Times New Roman" panose="02020603050405020304" pitchFamily="18" charset="0"/>
            </a:endParaRPr>
          </a:p>
          <a:p>
            <a:r>
              <a:rPr lang="en-US" sz="14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IRS Code §280E: </a:t>
            </a:r>
            <a:r>
              <a:rPr lang="en-US" sz="1800" b="0" i="0" u="none" strike="noStrike" baseline="0" dirty="0">
                <a:solidFill>
                  <a:srgbClr val="000000"/>
                </a:solidFill>
                <a:latin typeface="Times New Roman" panose="02020603050405020304" pitchFamily="18" charset="0"/>
              </a:rPr>
              <a:t>This section of the tax code explicitly prohibits cannabis establishments from deducting normal business expenses (e.g., rent, payroll, utilities) from their federal tax returns. </a:t>
            </a:r>
          </a:p>
          <a:p>
            <a:endParaRPr lang="en-US" sz="1800" b="0" i="0" u="none" strike="noStrike" baseline="0" dirty="0">
              <a:solidFill>
                <a:srgbClr val="000000"/>
              </a:solidFill>
              <a:latin typeface="Times New Roman" panose="02020603050405020304" pitchFamily="18" charset="0"/>
            </a:endParaRPr>
          </a:p>
          <a:p>
            <a:r>
              <a:rPr lang="en-US" sz="14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Insurance: </a:t>
            </a:r>
            <a:r>
              <a:rPr lang="en-US" sz="1800" b="0" i="0" u="none" strike="noStrike" baseline="0" dirty="0">
                <a:solidFill>
                  <a:srgbClr val="000000"/>
                </a:solidFill>
                <a:latin typeface="Times New Roman" panose="02020603050405020304" pitchFamily="18" charset="0"/>
              </a:rPr>
              <a:t>Businesses rely exclusively on unlicensed surplus line insurers, who generally charge higher premiums than admitted carriers. </a:t>
            </a:r>
          </a:p>
          <a:p>
            <a:endParaRPr lang="en-US" sz="1800" b="0" i="0" u="none" strike="noStrike" baseline="0" dirty="0">
              <a:solidFill>
                <a:srgbClr val="000000"/>
              </a:solidFill>
              <a:latin typeface="Times New Roman" panose="02020603050405020304" pitchFamily="18" charset="0"/>
            </a:endParaRPr>
          </a:p>
          <a:p>
            <a:r>
              <a:rPr lang="en-US" sz="14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Small Business Support: </a:t>
            </a:r>
            <a:r>
              <a:rPr lang="en-US" sz="1800" b="0" i="0" u="none" strike="noStrike" baseline="0" dirty="0">
                <a:solidFill>
                  <a:srgbClr val="000000"/>
                </a:solidFill>
                <a:latin typeface="Times New Roman" panose="02020603050405020304" pitchFamily="18" charset="0"/>
              </a:rPr>
              <a:t>Traditional state and federally funded small business assistance programs or economic development opportunities are generally unavailable to cannabis entrepreneurs. </a:t>
            </a:r>
          </a:p>
          <a:p>
            <a:endParaRPr lang="en-US" sz="1800" b="0" i="0" u="none" strike="noStrike" baseline="0" dirty="0">
              <a:solidFill>
                <a:srgbClr val="000000"/>
              </a:solidFill>
              <a:latin typeface="Times New Roman" panose="02020603050405020304" pitchFamily="18" charset="0"/>
            </a:endParaRPr>
          </a:p>
          <a:p>
            <a:r>
              <a:rPr lang="en-US" sz="14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Advertising: </a:t>
            </a:r>
            <a:r>
              <a:rPr lang="en-US" sz="1800" b="0" i="0" u="none" strike="noStrike" baseline="0" dirty="0">
                <a:solidFill>
                  <a:srgbClr val="000000"/>
                </a:solidFill>
                <a:latin typeface="Times New Roman" panose="02020603050405020304" pitchFamily="18" charset="0"/>
              </a:rPr>
              <a:t>In an effort to avoid promoting consumption or marketing to youth, the </a:t>
            </a:r>
            <a:r>
              <a:rPr lang="en-US" dirty="0">
                <a:solidFill>
                  <a:srgbClr val="000000"/>
                </a:solidFill>
                <a:latin typeface="Times New Roman" panose="02020603050405020304" pitchFamily="18" charset="0"/>
              </a:rPr>
              <a:t>legislature</a:t>
            </a:r>
            <a:r>
              <a:rPr lang="en-US" sz="1800" b="0" i="0" u="none" strike="noStrike" baseline="0" dirty="0">
                <a:solidFill>
                  <a:srgbClr val="000000"/>
                </a:solidFill>
                <a:latin typeface="Times New Roman" panose="02020603050405020304" pitchFamily="18" charset="0"/>
              </a:rPr>
              <a:t> enacted stringent advertising restrictions for cannabis establishments that inhibit the ability to establish a customer base. </a:t>
            </a:r>
          </a:p>
        </p:txBody>
      </p:sp>
    </p:spTree>
    <p:extLst>
      <p:ext uri="{BB962C8B-B14F-4D97-AF65-F5344CB8AC3E}">
        <p14:creationId xmlns:p14="http://schemas.microsoft.com/office/powerpoint/2010/main" val="2512063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9F05E-6136-3108-17B6-CAB3ADBFEC8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3358AC5-4DB8-94FE-34D5-337249ACE962}"/>
              </a:ext>
            </a:extLst>
          </p:cNvPr>
          <p:cNvPicPr>
            <a:picLocks noChangeAspect="1"/>
          </p:cNvPicPr>
          <p:nvPr/>
        </p:nvPicPr>
        <p:blipFill>
          <a:blip r:embed="rId3"/>
          <a:stretch>
            <a:fillRect/>
          </a:stretch>
        </p:blipFill>
        <p:spPr>
          <a:xfrm>
            <a:off x="-9763" y="0"/>
            <a:ext cx="12188825" cy="6856214"/>
          </a:xfrm>
          <a:prstGeom prst="rect">
            <a:avLst/>
          </a:prstGeom>
        </p:spPr>
      </p:pic>
      <p:sp>
        <p:nvSpPr>
          <p:cNvPr id="24" name="TextBox 23">
            <a:extLst>
              <a:ext uri="{FF2B5EF4-FFF2-40B4-BE49-F238E27FC236}">
                <a16:creationId xmlns:a16="http://schemas.microsoft.com/office/drawing/2014/main" id="{78E808BF-8AA5-AF98-BE77-7BDF3E06F5AF}"/>
              </a:ext>
            </a:extLst>
          </p:cNvPr>
          <p:cNvSpPr txBox="1"/>
          <p:nvPr/>
        </p:nvSpPr>
        <p:spPr>
          <a:xfrm>
            <a:off x="213151" y="1337090"/>
            <a:ext cx="11060121" cy="646331"/>
          </a:xfrm>
          <a:prstGeom prst="rect">
            <a:avLst/>
          </a:prstGeom>
          <a:noFill/>
        </p:spPr>
        <p:txBody>
          <a:bodyPr wrap="square" rtlCol="0">
            <a:spAutoFit/>
          </a:bodyPr>
          <a:lstStyle/>
          <a:p>
            <a:r>
              <a:rPr lang="en-US" sz="3600" b="1" dirty="0">
                <a:solidFill>
                  <a:schemeClr val="bg1"/>
                </a:solidFill>
              </a:rPr>
              <a:t>Federal Landscape </a:t>
            </a:r>
          </a:p>
        </p:txBody>
      </p:sp>
      <p:cxnSp>
        <p:nvCxnSpPr>
          <p:cNvPr id="26" name="Straight Connector 25">
            <a:extLst>
              <a:ext uri="{FF2B5EF4-FFF2-40B4-BE49-F238E27FC236}">
                <a16:creationId xmlns:a16="http://schemas.microsoft.com/office/drawing/2014/main" id="{C2A64757-E68F-D323-E3A3-49367305496A}"/>
              </a:ext>
            </a:extLst>
          </p:cNvPr>
          <p:cNvCxnSpPr>
            <a:cxnSpLocks/>
          </p:cNvCxnSpPr>
          <p:nvPr/>
        </p:nvCxnSpPr>
        <p:spPr>
          <a:xfrm>
            <a:off x="65716" y="1983421"/>
            <a:ext cx="8927291"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 name="Slide Number Placeholder 61">
            <a:extLst>
              <a:ext uri="{FF2B5EF4-FFF2-40B4-BE49-F238E27FC236}">
                <a16:creationId xmlns:a16="http://schemas.microsoft.com/office/drawing/2014/main" id="{7D1451D1-E173-F31A-4ACC-E4641F25B11E}"/>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bg1"/>
                </a:solidFill>
              </a:rPr>
              <a:t>23</a:t>
            </a:fld>
            <a:endParaRPr lang="en-US" sz="1400">
              <a:solidFill>
                <a:schemeClr val="bg1"/>
              </a:solidFill>
            </a:endParaRPr>
          </a:p>
        </p:txBody>
      </p:sp>
    </p:spTree>
    <p:extLst>
      <p:ext uri="{BB962C8B-B14F-4D97-AF65-F5344CB8AC3E}">
        <p14:creationId xmlns:p14="http://schemas.microsoft.com/office/powerpoint/2010/main" val="3835894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F8350-9E75-0ED5-8A6E-BF575123DA8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708EA1D-2323-FDB6-34E3-118C39D904E8}"/>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C756A651-5A00-0420-5FE2-3EFF0B137F5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24</a:t>
            </a:fld>
            <a:endParaRPr lang="en-US" sz="1400">
              <a:solidFill>
                <a:schemeClr val="tx1"/>
              </a:solidFill>
            </a:endParaRPr>
          </a:p>
        </p:txBody>
      </p:sp>
      <p:sp>
        <p:nvSpPr>
          <p:cNvPr id="6" name="TextBox 5">
            <a:extLst>
              <a:ext uri="{FF2B5EF4-FFF2-40B4-BE49-F238E27FC236}">
                <a16:creationId xmlns:a16="http://schemas.microsoft.com/office/drawing/2014/main" id="{71C631F6-ECCE-CA2D-8192-28D5F28B2B69}"/>
              </a:ext>
            </a:extLst>
          </p:cNvPr>
          <p:cNvSpPr txBox="1"/>
          <p:nvPr/>
        </p:nvSpPr>
        <p:spPr>
          <a:xfrm>
            <a:off x="93791" y="700642"/>
            <a:ext cx="12188825" cy="7314823"/>
          </a:xfrm>
          <a:prstGeom prst="rect">
            <a:avLst/>
          </a:prstGeom>
          <a:noFill/>
        </p:spPr>
        <p:txBody>
          <a:bodyPr wrap="square" rtlCol="0">
            <a:spAutoFit/>
          </a:bodyPr>
          <a:lstStyle/>
          <a:p>
            <a:r>
              <a:rPr lang="en-US" dirty="0">
                <a:hlinkClick r:id="rId3"/>
              </a:rPr>
              <a:t>INCREASING MEDICAL MARIJUANA AND CANNABIDIOL RESEARCH</a:t>
            </a:r>
            <a:endParaRPr lang="en-US" dirty="0"/>
          </a:p>
          <a:p>
            <a:r>
              <a:rPr lang="en-US" dirty="0"/>
              <a:t>December 18, 2025</a:t>
            </a:r>
          </a:p>
          <a:p>
            <a:pPr>
              <a:lnSpc>
                <a:spcPct val="125000"/>
              </a:lnSpc>
            </a:pPr>
            <a:endParaRPr lang="en-US" b="1" dirty="0"/>
          </a:p>
          <a:p>
            <a:pPr>
              <a:lnSpc>
                <a:spcPct val="125000"/>
              </a:lnSpc>
            </a:pPr>
            <a:r>
              <a:rPr lang="en-US" u="sng" dirty="0"/>
              <a:t>Sec</a:t>
            </a:r>
            <a:r>
              <a:rPr lang="en-US" dirty="0"/>
              <a:t>. </a:t>
            </a:r>
            <a:r>
              <a:rPr lang="en-US" u="sng" dirty="0"/>
              <a:t>2</a:t>
            </a:r>
            <a:r>
              <a:rPr lang="en-US" dirty="0"/>
              <a:t>.  </a:t>
            </a:r>
            <a:r>
              <a:rPr lang="en-US" u="sng" dirty="0"/>
              <a:t>Rescheduling Medical Marijuana and Improving Access to Cannabidiol Products</a:t>
            </a:r>
            <a:r>
              <a:rPr lang="en-US" dirty="0"/>
              <a:t>.  </a:t>
            </a:r>
          </a:p>
          <a:p>
            <a:pPr>
              <a:lnSpc>
                <a:spcPct val="125000"/>
              </a:lnSpc>
            </a:pPr>
            <a:endParaRPr lang="en-US" dirty="0"/>
          </a:p>
          <a:p>
            <a:pPr>
              <a:lnSpc>
                <a:spcPct val="125000"/>
              </a:lnSpc>
            </a:pPr>
            <a:r>
              <a:rPr lang="en-US" dirty="0"/>
              <a:t>(a)  The Attorney General shall take all necessary steps to complete the rulemaking process related to rescheduling marijuana to Schedule III of the CSA in the most expeditious manner in accordance with Federal law, including 21 U.S.C. 811.</a:t>
            </a:r>
            <a:endParaRPr lang="en-US" b="1" dirty="0"/>
          </a:p>
          <a:p>
            <a:pPr>
              <a:lnSpc>
                <a:spcPct val="125000"/>
              </a:lnSpc>
            </a:pPr>
            <a:endParaRPr lang="en-US" b="1" dirty="0"/>
          </a:p>
          <a:p>
            <a:pPr>
              <a:lnSpc>
                <a:spcPct val="125000"/>
              </a:lnSpc>
            </a:pPr>
            <a:r>
              <a:rPr lang="en-US" sz="3200" b="1" u="sng" dirty="0"/>
              <a:t>Rescheduling marijuana to Schedule III would</a:t>
            </a:r>
            <a:r>
              <a:rPr lang="en-US" sz="3200" u="sng" dirty="0"/>
              <a:t>: </a:t>
            </a:r>
          </a:p>
          <a:p>
            <a:pPr>
              <a:lnSpc>
                <a:spcPct val="125000"/>
              </a:lnSpc>
            </a:pPr>
            <a:endParaRPr lang="en-US" dirty="0"/>
          </a:p>
          <a:p>
            <a:pPr>
              <a:lnSpc>
                <a:spcPct val="125000"/>
              </a:lnSpc>
            </a:pPr>
            <a:r>
              <a:rPr lang="en-US" dirty="0"/>
              <a:t>• </a:t>
            </a:r>
            <a:r>
              <a:rPr lang="en-US" b="1" dirty="0"/>
              <a:t>Remove the applicability of section 280E of the federal tax code, allowing marijuana businesses to deduct all standard business expenses in accordance with federal law, even if the Schedule III marijuana product is not a U.S. Food and Drug Administration (FDA) approved drug. </a:t>
            </a:r>
          </a:p>
          <a:p>
            <a:pPr>
              <a:lnSpc>
                <a:spcPct val="125000"/>
              </a:lnSpc>
            </a:pPr>
            <a:endParaRPr lang="en-US" dirty="0"/>
          </a:p>
          <a:p>
            <a:pPr>
              <a:lnSpc>
                <a:spcPct val="125000"/>
              </a:lnSpc>
            </a:pPr>
            <a:r>
              <a:rPr lang="en-US" dirty="0"/>
              <a:t>• </a:t>
            </a:r>
            <a:r>
              <a:rPr lang="en-US" b="1" dirty="0"/>
              <a:t>Potentially make it easier to obtain and maintain a U.S. Drug Enforcement Administration (DEA) registration as a Schedule III research facility to research marijuana. </a:t>
            </a:r>
          </a:p>
          <a:p>
            <a:pPr>
              <a:lnSpc>
                <a:spcPct val="125000"/>
              </a:lnSpc>
            </a:pPr>
            <a:endParaRPr lang="en-US" sz="2400" b="1" dirty="0"/>
          </a:p>
          <a:p>
            <a:pPr>
              <a:lnSpc>
                <a:spcPct val="125000"/>
              </a:lnSpc>
            </a:pPr>
            <a:endParaRPr lang="en-US" sz="2400" b="1" dirty="0"/>
          </a:p>
          <a:p>
            <a:pPr>
              <a:lnSpc>
                <a:spcPct val="125000"/>
              </a:lnSpc>
            </a:pPr>
            <a:endParaRPr lang="en-US" sz="1600" dirty="0"/>
          </a:p>
          <a:p>
            <a:pPr>
              <a:lnSpc>
                <a:spcPct val="125000"/>
              </a:lnSpc>
            </a:pPr>
            <a:endParaRPr lang="en-US" dirty="0"/>
          </a:p>
        </p:txBody>
      </p:sp>
      <p:sp>
        <p:nvSpPr>
          <p:cNvPr id="9" name="TextBox 8">
            <a:extLst>
              <a:ext uri="{FF2B5EF4-FFF2-40B4-BE49-F238E27FC236}">
                <a16:creationId xmlns:a16="http://schemas.microsoft.com/office/drawing/2014/main" id="{39B284FE-04DF-63B0-53E3-2D1B8F884FFC}"/>
              </a:ext>
            </a:extLst>
          </p:cNvPr>
          <p:cNvSpPr txBox="1"/>
          <p:nvPr/>
        </p:nvSpPr>
        <p:spPr>
          <a:xfrm>
            <a:off x="233707" y="40319"/>
            <a:ext cx="7810698" cy="953979"/>
          </a:xfrm>
          <a:prstGeom prst="rect">
            <a:avLst/>
          </a:prstGeom>
          <a:noFill/>
        </p:spPr>
        <p:txBody>
          <a:bodyPr wrap="square" rtlCol="0">
            <a:spAutoFit/>
          </a:bodyPr>
          <a:lstStyle/>
          <a:p>
            <a:r>
              <a:rPr lang="en-US" sz="2800" b="1" dirty="0">
                <a:solidFill>
                  <a:schemeClr val="bg1"/>
                </a:solidFill>
              </a:rPr>
              <a:t>Rescheduling </a:t>
            </a:r>
          </a:p>
          <a:p>
            <a:endParaRPr lang="en-US" sz="2799" b="1" dirty="0">
              <a:solidFill>
                <a:schemeClr val="bg1"/>
              </a:solidFill>
            </a:endParaRPr>
          </a:p>
        </p:txBody>
      </p:sp>
    </p:spTree>
    <p:extLst>
      <p:ext uri="{BB962C8B-B14F-4D97-AF65-F5344CB8AC3E}">
        <p14:creationId xmlns:p14="http://schemas.microsoft.com/office/powerpoint/2010/main" val="3713498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B9155-E56D-9BEF-43E8-93659ECD7B1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14964EE-B4F6-1B19-6B55-FBC5F0791C8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05438AA5-46B8-BC81-8B4B-BD73DABAC752}"/>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25</a:t>
            </a:fld>
            <a:endParaRPr lang="en-US" sz="1400">
              <a:solidFill>
                <a:schemeClr val="tx1"/>
              </a:solidFill>
            </a:endParaRPr>
          </a:p>
        </p:txBody>
      </p:sp>
      <p:sp>
        <p:nvSpPr>
          <p:cNvPr id="6" name="TextBox 5">
            <a:extLst>
              <a:ext uri="{FF2B5EF4-FFF2-40B4-BE49-F238E27FC236}">
                <a16:creationId xmlns:a16="http://schemas.microsoft.com/office/drawing/2014/main" id="{4DCC91E2-9CB0-6997-5748-BEFDD9EDA436}"/>
              </a:ext>
            </a:extLst>
          </p:cNvPr>
          <p:cNvSpPr txBox="1"/>
          <p:nvPr/>
        </p:nvSpPr>
        <p:spPr>
          <a:xfrm>
            <a:off x="93791" y="700642"/>
            <a:ext cx="12188825" cy="7222490"/>
          </a:xfrm>
          <a:prstGeom prst="rect">
            <a:avLst/>
          </a:prstGeom>
          <a:noFill/>
        </p:spPr>
        <p:txBody>
          <a:bodyPr wrap="square" rtlCol="0">
            <a:spAutoFit/>
          </a:bodyPr>
          <a:lstStyle/>
          <a:p>
            <a:pPr>
              <a:lnSpc>
                <a:spcPct val="125000"/>
              </a:lnSpc>
            </a:pPr>
            <a:r>
              <a:rPr lang="en-US" sz="3200" b="1" u="sng" dirty="0"/>
              <a:t>Rescheduling marijuana to Schedule III would not</a:t>
            </a:r>
            <a:r>
              <a:rPr lang="en-US" sz="3200" u="sng" dirty="0"/>
              <a:t>:</a:t>
            </a:r>
          </a:p>
          <a:p>
            <a:pPr>
              <a:lnSpc>
                <a:spcPct val="125000"/>
              </a:lnSpc>
            </a:pPr>
            <a:r>
              <a:rPr lang="en-US" dirty="0"/>
              <a:t> </a:t>
            </a:r>
          </a:p>
          <a:p>
            <a:pPr marL="285750" indent="-285750">
              <a:lnSpc>
                <a:spcPct val="125000"/>
              </a:lnSpc>
              <a:buFont typeface="Arial" panose="020B0604020202020204" pitchFamily="34" charset="0"/>
              <a:buChar char="•"/>
            </a:pPr>
            <a:r>
              <a:rPr lang="en-US" b="1" dirty="0"/>
              <a:t>require cannabis products to be prescribed by a doctor and accessed through a pharmacy</a:t>
            </a:r>
          </a:p>
          <a:p>
            <a:pPr lvl="1">
              <a:lnSpc>
                <a:spcPct val="125000"/>
              </a:lnSpc>
            </a:pPr>
            <a:r>
              <a:rPr lang="en-US" dirty="0"/>
              <a:t>Because state-regulated cannabis products are not FDA-approved drugs, they do not meet current requirements as prescribed Schedule III drugs </a:t>
            </a:r>
          </a:p>
          <a:p>
            <a:pPr lvl="1">
              <a:lnSpc>
                <a:spcPct val="125000"/>
              </a:lnSpc>
            </a:pPr>
            <a:endParaRPr lang="en-US" dirty="0"/>
          </a:p>
          <a:p>
            <a:pPr marL="285750" indent="-285750">
              <a:lnSpc>
                <a:spcPct val="125000"/>
              </a:lnSpc>
              <a:buFont typeface="Arial" panose="020B0604020202020204" pitchFamily="34" charset="0"/>
              <a:buChar char="•"/>
            </a:pPr>
            <a:r>
              <a:rPr lang="en-US" b="1" dirty="0"/>
              <a:t>permit interstate commerce of state regulated cannabis products</a:t>
            </a:r>
          </a:p>
          <a:p>
            <a:pPr lvl="1">
              <a:lnSpc>
                <a:spcPct val="125000"/>
              </a:lnSpc>
            </a:pPr>
            <a:r>
              <a:rPr lang="en-US" dirty="0"/>
              <a:t>Interstate commerce for Schedule III drugs requires approval from the FDA and necessary approvals and licenses under the controlled substances act as issued by the DEA</a:t>
            </a:r>
          </a:p>
          <a:p>
            <a:pPr lvl="1">
              <a:lnSpc>
                <a:spcPct val="125000"/>
              </a:lnSpc>
            </a:pPr>
            <a:endParaRPr lang="en-US" dirty="0"/>
          </a:p>
          <a:p>
            <a:pPr marL="285750" indent="-285750">
              <a:lnSpc>
                <a:spcPct val="125000"/>
              </a:lnSpc>
              <a:buFont typeface="Arial" panose="020B0604020202020204" pitchFamily="34" charset="0"/>
              <a:buChar char="•"/>
            </a:pPr>
            <a:r>
              <a:rPr lang="en-US" b="1" dirty="0"/>
              <a:t>increase banking and financial access</a:t>
            </a:r>
          </a:p>
          <a:p>
            <a:pPr lvl="1">
              <a:lnSpc>
                <a:spcPct val="125000"/>
              </a:lnSpc>
            </a:pPr>
            <a:r>
              <a:rPr lang="en-US" dirty="0"/>
              <a:t>The illegal commerce and sale of a Schedule III substance still violates the Controlled Substances Act and current U.S. Banking Requirements. Thus, existing industry guidance under Financial Crimes Enforcement Network (FinCEN) of the U.S. Department of Treasury still applies and the status quo is maintained in terms of industry access to financial services</a:t>
            </a:r>
          </a:p>
          <a:p>
            <a:pPr>
              <a:lnSpc>
                <a:spcPct val="125000"/>
              </a:lnSpc>
            </a:pPr>
            <a:endParaRPr lang="en-US" sz="1200" b="1" dirty="0"/>
          </a:p>
          <a:p>
            <a:pPr>
              <a:lnSpc>
                <a:spcPct val="125000"/>
              </a:lnSpc>
            </a:pPr>
            <a:r>
              <a:rPr lang="en-US" sz="1200" b="1" dirty="0"/>
              <a:t>For additional information please see: </a:t>
            </a:r>
            <a:r>
              <a:rPr lang="en-US" sz="1200" dirty="0">
                <a:hlinkClick r:id="rId3"/>
              </a:rPr>
              <a:t>Overview of the Implications if Marijuana is Rescheduled to Schedule III under the U.S. Controlled Substances Act, December 2025</a:t>
            </a:r>
            <a:endParaRPr lang="en-US" sz="1200" b="1" dirty="0"/>
          </a:p>
          <a:p>
            <a:pPr>
              <a:lnSpc>
                <a:spcPct val="125000"/>
              </a:lnSpc>
            </a:pPr>
            <a:endParaRPr lang="en-US" sz="2400" b="1" dirty="0"/>
          </a:p>
          <a:p>
            <a:pPr>
              <a:lnSpc>
                <a:spcPct val="125000"/>
              </a:lnSpc>
            </a:pPr>
            <a:endParaRPr lang="en-US" sz="2400" b="1" dirty="0"/>
          </a:p>
          <a:p>
            <a:pPr>
              <a:lnSpc>
                <a:spcPct val="125000"/>
              </a:lnSpc>
            </a:pPr>
            <a:endParaRPr lang="en-US" sz="1600" dirty="0"/>
          </a:p>
          <a:p>
            <a:pPr>
              <a:lnSpc>
                <a:spcPct val="125000"/>
              </a:lnSpc>
            </a:pPr>
            <a:endParaRPr lang="en-US" dirty="0"/>
          </a:p>
        </p:txBody>
      </p:sp>
      <p:sp>
        <p:nvSpPr>
          <p:cNvPr id="9" name="TextBox 8">
            <a:extLst>
              <a:ext uri="{FF2B5EF4-FFF2-40B4-BE49-F238E27FC236}">
                <a16:creationId xmlns:a16="http://schemas.microsoft.com/office/drawing/2014/main" id="{C30AEA5A-2424-A581-770A-32C734EB27A3}"/>
              </a:ext>
            </a:extLst>
          </p:cNvPr>
          <p:cNvSpPr txBox="1"/>
          <p:nvPr/>
        </p:nvSpPr>
        <p:spPr>
          <a:xfrm>
            <a:off x="233707" y="40319"/>
            <a:ext cx="7810698" cy="953979"/>
          </a:xfrm>
          <a:prstGeom prst="rect">
            <a:avLst/>
          </a:prstGeom>
          <a:noFill/>
        </p:spPr>
        <p:txBody>
          <a:bodyPr wrap="square" rtlCol="0">
            <a:spAutoFit/>
          </a:bodyPr>
          <a:lstStyle/>
          <a:p>
            <a:r>
              <a:rPr lang="en-US" sz="2800" b="1" dirty="0">
                <a:solidFill>
                  <a:schemeClr val="bg1"/>
                </a:solidFill>
              </a:rPr>
              <a:t>Rescheduling </a:t>
            </a:r>
          </a:p>
          <a:p>
            <a:endParaRPr lang="en-US" sz="2799" b="1" dirty="0">
              <a:solidFill>
                <a:schemeClr val="bg1"/>
              </a:solidFill>
            </a:endParaRPr>
          </a:p>
        </p:txBody>
      </p:sp>
    </p:spTree>
    <p:extLst>
      <p:ext uri="{BB962C8B-B14F-4D97-AF65-F5344CB8AC3E}">
        <p14:creationId xmlns:p14="http://schemas.microsoft.com/office/powerpoint/2010/main" val="2837657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26</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220"/>
          </a:xfrm>
          <a:prstGeom prst="rect">
            <a:avLst/>
          </a:prstGeom>
          <a:noFill/>
        </p:spPr>
        <p:txBody>
          <a:bodyPr wrap="square" rtlCol="0">
            <a:spAutoFit/>
          </a:bodyPr>
          <a:lstStyle/>
          <a:p>
            <a:r>
              <a:rPr lang="en-US" sz="2800" b="1" dirty="0">
                <a:solidFill>
                  <a:schemeClr val="bg1"/>
                </a:solidFill>
              </a:rPr>
              <a:t>Hemp-derived products </a:t>
            </a:r>
          </a:p>
        </p:txBody>
      </p:sp>
      <p:sp>
        <p:nvSpPr>
          <p:cNvPr id="2" name="TextBox 1">
            <a:extLst>
              <a:ext uri="{FF2B5EF4-FFF2-40B4-BE49-F238E27FC236}">
                <a16:creationId xmlns:a16="http://schemas.microsoft.com/office/drawing/2014/main" id="{432BC4A3-F580-C1D8-0AAB-61C05E64027F}"/>
              </a:ext>
            </a:extLst>
          </p:cNvPr>
          <p:cNvSpPr txBox="1"/>
          <p:nvPr/>
        </p:nvSpPr>
        <p:spPr>
          <a:xfrm>
            <a:off x="233708" y="849745"/>
            <a:ext cx="11955118" cy="5909310"/>
          </a:xfrm>
          <a:prstGeom prst="rect">
            <a:avLst/>
          </a:prstGeom>
          <a:noFill/>
        </p:spPr>
        <p:txBody>
          <a:bodyPr wrap="square" rtlCol="0">
            <a:spAutoFit/>
          </a:bodyPr>
          <a:lstStyle/>
          <a:p>
            <a:r>
              <a:rPr lang="en-US" sz="3600" dirty="0">
                <a:effectLst/>
                <a:latin typeface="Times New Roman" panose="02020603050405020304" pitchFamily="18" charset="0"/>
                <a:ea typeface="Calibri" panose="020F0502020204030204" pitchFamily="34" charset="0"/>
              </a:rPr>
              <a:t>Agricultural Improvement Act of 2018 (“2018 Farm Bill”)  </a:t>
            </a:r>
          </a:p>
          <a:p>
            <a:endParaRPr lang="en-US" sz="3600" dirty="0">
              <a:latin typeface="Times New Roman" panose="02020603050405020304" pitchFamily="18" charset="0"/>
              <a:ea typeface="Calibri" panose="020F0502020204030204" pitchFamily="34" charset="0"/>
            </a:endParaRPr>
          </a:p>
          <a:p>
            <a:r>
              <a:rPr lang="en-US" sz="3600" dirty="0">
                <a:latin typeface="Times New Roman" panose="02020603050405020304" pitchFamily="18" charset="0"/>
                <a:ea typeface="Calibri" panose="020F0502020204030204" pitchFamily="34" charset="0"/>
              </a:rPr>
              <a:t>7 USC 1639o</a:t>
            </a:r>
          </a:p>
          <a:p>
            <a:pPr algn="l"/>
            <a:endParaRPr lang="en-US" dirty="0">
              <a:latin typeface="Times New Roman" panose="02020603050405020304" pitchFamily="18" charset="0"/>
              <a:ea typeface="Calibri" panose="020F0502020204030204" pitchFamily="34" charset="0"/>
            </a:endParaRPr>
          </a:p>
          <a:p>
            <a:pPr algn="l"/>
            <a:endParaRPr lang="en-US" dirty="0">
              <a:latin typeface="Times New Roman" panose="02020603050405020304" pitchFamily="18" charset="0"/>
              <a:ea typeface="Calibri" panose="020F0502020204030204" pitchFamily="34" charset="0"/>
            </a:endParaRPr>
          </a:p>
          <a:p>
            <a:pPr algn="l"/>
            <a:endParaRPr lang="en-US" dirty="0">
              <a:latin typeface="Times New Roman" panose="02020603050405020304" pitchFamily="18" charset="0"/>
              <a:ea typeface="Calibri" panose="020F0502020204030204" pitchFamily="34" charset="0"/>
            </a:endParaRPr>
          </a:p>
          <a:p>
            <a:pPr algn="l"/>
            <a:r>
              <a:rPr lang="en-US" sz="3600" dirty="0">
                <a:effectLst/>
                <a:latin typeface="Times New Roman" panose="02020603050405020304" pitchFamily="18" charset="0"/>
                <a:ea typeface="Calibri" panose="020F0502020204030204" pitchFamily="34" charset="0"/>
              </a:rPr>
              <a:t>(1)Hemp.–The term “hemp” means the plant Cannabis sativa L. and any part of that plant, including the seeds thereof and </a:t>
            </a:r>
            <a:r>
              <a:rPr lang="en-US" sz="3600" b="1" i="1" u="sng" dirty="0">
                <a:effectLst/>
                <a:latin typeface="Times New Roman" panose="02020603050405020304" pitchFamily="18" charset="0"/>
                <a:ea typeface="Calibri" panose="020F0502020204030204" pitchFamily="34" charset="0"/>
              </a:rPr>
              <a:t>all derivatives, extracts, cannabinoids, isomers, acids, salts, and salts of isomers</a:t>
            </a:r>
            <a:r>
              <a:rPr lang="en-US" sz="3600" dirty="0">
                <a:effectLst/>
                <a:latin typeface="Times New Roman" panose="02020603050405020304" pitchFamily="18" charset="0"/>
                <a:ea typeface="Calibri" panose="020F0502020204030204" pitchFamily="34" charset="0"/>
              </a:rPr>
              <a:t>, whether growing or not, with a </a:t>
            </a:r>
            <a:r>
              <a:rPr lang="en-US" sz="3600" b="1" i="1" u="sng" dirty="0">
                <a:effectLst/>
                <a:latin typeface="Times New Roman" panose="02020603050405020304" pitchFamily="18" charset="0"/>
                <a:ea typeface="Calibri" panose="020F0502020204030204" pitchFamily="34" charset="0"/>
              </a:rPr>
              <a:t>delta-9 tetrahydrocannabinol</a:t>
            </a:r>
            <a:r>
              <a:rPr lang="en-US" sz="3600" dirty="0">
                <a:effectLst/>
                <a:latin typeface="Times New Roman" panose="02020603050405020304" pitchFamily="18" charset="0"/>
                <a:ea typeface="Calibri" panose="020F0502020204030204" pitchFamily="34" charset="0"/>
              </a:rPr>
              <a:t> concentration of not more than </a:t>
            </a:r>
            <a:r>
              <a:rPr lang="en-US" sz="3600" b="1" i="1" u="sng" dirty="0">
                <a:effectLst/>
                <a:latin typeface="Times New Roman" panose="02020603050405020304" pitchFamily="18" charset="0"/>
                <a:ea typeface="Calibri" panose="020F0502020204030204" pitchFamily="34" charset="0"/>
              </a:rPr>
              <a:t>0.3 percent on a dry weight basis</a:t>
            </a:r>
            <a:r>
              <a:rPr lang="en-US" sz="3600" dirty="0">
                <a:effectLst/>
                <a:latin typeface="Times New Roman" panose="02020603050405020304" pitchFamily="18" charset="0"/>
                <a:ea typeface="Calibri" panose="020F0502020204030204" pitchFamily="34" charset="0"/>
              </a:rPr>
              <a:t>.</a:t>
            </a:r>
            <a:endParaRPr lang="en-US" sz="3600" dirty="0"/>
          </a:p>
        </p:txBody>
      </p:sp>
    </p:spTree>
    <p:extLst>
      <p:ext uri="{BB962C8B-B14F-4D97-AF65-F5344CB8AC3E}">
        <p14:creationId xmlns:p14="http://schemas.microsoft.com/office/powerpoint/2010/main" val="2976780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0A84C-F6E9-0404-7797-DA45E15D26A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557C715-B468-0364-1CA8-67139C64EE20}"/>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lide Number Placeholder 61">
            <a:extLst>
              <a:ext uri="{FF2B5EF4-FFF2-40B4-BE49-F238E27FC236}">
                <a16:creationId xmlns:a16="http://schemas.microsoft.com/office/drawing/2014/main" id="{56C137C2-8A50-2784-DC90-CC34424A6C83}"/>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27</a:t>
            </a:fld>
            <a:endParaRPr lang="en-US" sz="1400">
              <a:solidFill>
                <a:schemeClr val="tx1"/>
              </a:solidFill>
            </a:endParaRPr>
          </a:p>
        </p:txBody>
      </p:sp>
      <p:sp>
        <p:nvSpPr>
          <p:cNvPr id="9" name="TextBox 8">
            <a:extLst>
              <a:ext uri="{FF2B5EF4-FFF2-40B4-BE49-F238E27FC236}">
                <a16:creationId xmlns:a16="http://schemas.microsoft.com/office/drawing/2014/main" id="{0D270DBC-3384-6D95-F718-FEC87FF35D58}"/>
              </a:ext>
            </a:extLst>
          </p:cNvPr>
          <p:cNvSpPr txBox="1"/>
          <p:nvPr/>
        </p:nvSpPr>
        <p:spPr>
          <a:xfrm>
            <a:off x="233708" y="40319"/>
            <a:ext cx="6429740" cy="523220"/>
          </a:xfrm>
          <a:prstGeom prst="rect">
            <a:avLst/>
          </a:prstGeom>
          <a:noFill/>
        </p:spPr>
        <p:txBody>
          <a:bodyPr wrap="square" rtlCol="0">
            <a:spAutoFit/>
          </a:bodyPr>
          <a:lstStyle/>
          <a:p>
            <a:r>
              <a:rPr lang="en-US" sz="2800" b="1" dirty="0">
                <a:solidFill>
                  <a:schemeClr val="bg1"/>
                </a:solidFill>
              </a:rPr>
              <a:t>Hemp-derived products </a:t>
            </a:r>
          </a:p>
        </p:txBody>
      </p:sp>
      <p:sp>
        <p:nvSpPr>
          <p:cNvPr id="2" name="TextBox 1">
            <a:extLst>
              <a:ext uri="{FF2B5EF4-FFF2-40B4-BE49-F238E27FC236}">
                <a16:creationId xmlns:a16="http://schemas.microsoft.com/office/drawing/2014/main" id="{3136CA24-86CD-00F2-EFFA-A3B6A68E3759}"/>
              </a:ext>
            </a:extLst>
          </p:cNvPr>
          <p:cNvSpPr txBox="1"/>
          <p:nvPr/>
        </p:nvSpPr>
        <p:spPr>
          <a:xfrm>
            <a:off x="201809" y="849745"/>
            <a:ext cx="6461639" cy="6186309"/>
          </a:xfrm>
          <a:prstGeom prst="rect">
            <a:avLst/>
          </a:prstGeom>
          <a:noFill/>
        </p:spPr>
        <p:txBody>
          <a:bodyPr wrap="square" rtlCol="0">
            <a:spAutoFit/>
          </a:bodyPr>
          <a:lstStyle/>
          <a:p>
            <a:r>
              <a:rPr lang="en-US" sz="3600" b="1" dirty="0"/>
              <a:t>“0.3% loophole”: </a:t>
            </a:r>
          </a:p>
          <a:p>
            <a:endParaRPr lang="en-US" sz="3600" b="1" dirty="0"/>
          </a:p>
          <a:p>
            <a:r>
              <a:rPr lang="en-US" sz="3600" dirty="0"/>
              <a:t>Applying the 0.3% concentration threshold to heavier products results in greater amounts of THC. For example, a 50-gram chocolate bar could have around 150 mg of THC and still be compliant with the 0.3% THC threshold.</a:t>
            </a:r>
          </a:p>
          <a:p>
            <a:endParaRPr lang="en-US" sz="3600" dirty="0"/>
          </a:p>
        </p:txBody>
      </p:sp>
      <p:sp>
        <p:nvSpPr>
          <p:cNvPr id="4" name="AutoShape 4" descr="Delta 9 THC Milk Chocolate Bar - When it comes to Delta 9 THC edibles, only 3CHI offers the best. Our chocolate bars are no exception with their delicious silky texture and rich flavor that are perfect for when you need 'a little something sweet'. Packed with 15mg of hemp-derived, dispensary-grade Delta 9 and 15mg of USA-grown CBD per piece, each chocolate square gives you a full body and mind adventure, creating a unique and enjoyable experience every time you have one of these sweet treats. Specially-formulated, fast-acting Delta 9 THC edible Dispensary-grade NO hemp taste Non-GMO 15mg Delta 9 THC per chocolate square Potent &amp; long-lasting Made from 100% USA-grown hemp Farm Bill Compliant: &lt;0.3% Delta 9 THC">
            <a:extLst>
              <a:ext uri="{FF2B5EF4-FFF2-40B4-BE49-F238E27FC236}">
                <a16:creationId xmlns:a16="http://schemas.microsoft.com/office/drawing/2014/main" id="{867E34DF-F055-EA1D-976F-EA258B324B7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6BB66120-93B8-8173-6624-A6860F1AE78D}"/>
              </a:ext>
            </a:extLst>
          </p:cNvPr>
          <p:cNvPicPr>
            <a:picLocks noChangeAspect="1"/>
          </p:cNvPicPr>
          <p:nvPr/>
        </p:nvPicPr>
        <p:blipFill>
          <a:blip r:embed="rId3"/>
          <a:stretch>
            <a:fillRect/>
          </a:stretch>
        </p:blipFill>
        <p:spPr>
          <a:xfrm>
            <a:off x="6930430" y="976954"/>
            <a:ext cx="4542879" cy="5743666"/>
          </a:xfrm>
          <a:prstGeom prst="rect">
            <a:avLst/>
          </a:prstGeom>
        </p:spPr>
      </p:pic>
    </p:spTree>
    <p:extLst>
      <p:ext uri="{BB962C8B-B14F-4D97-AF65-F5344CB8AC3E}">
        <p14:creationId xmlns:p14="http://schemas.microsoft.com/office/powerpoint/2010/main" val="1169572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91F14-991F-AF08-95D8-1E4305DA42C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BEC0F05-A03B-01CF-BEDA-14787B619EA1}"/>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lide Number Placeholder 61">
            <a:extLst>
              <a:ext uri="{FF2B5EF4-FFF2-40B4-BE49-F238E27FC236}">
                <a16:creationId xmlns:a16="http://schemas.microsoft.com/office/drawing/2014/main" id="{71E858F3-FE38-C5AF-05CF-041FB774071D}"/>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28</a:t>
            </a:fld>
            <a:endParaRPr lang="en-US" sz="1400">
              <a:solidFill>
                <a:schemeClr val="tx1"/>
              </a:solidFill>
            </a:endParaRPr>
          </a:p>
        </p:txBody>
      </p:sp>
      <p:sp>
        <p:nvSpPr>
          <p:cNvPr id="9" name="TextBox 8">
            <a:extLst>
              <a:ext uri="{FF2B5EF4-FFF2-40B4-BE49-F238E27FC236}">
                <a16:creationId xmlns:a16="http://schemas.microsoft.com/office/drawing/2014/main" id="{367D8D50-FFC4-E8F9-F0AB-EA723346B860}"/>
              </a:ext>
            </a:extLst>
          </p:cNvPr>
          <p:cNvSpPr txBox="1"/>
          <p:nvPr/>
        </p:nvSpPr>
        <p:spPr>
          <a:xfrm>
            <a:off x="233708" y="40319"/>
            <a:ext cx="6429740" cy="523220"/>
          </a:xfrm>
          <a:prstGeom prst="rect">
            <a:avLst/>
          </a:prstGeom>
          <a:noFill/>
        </p:spPr>
        <p:txBody>
          <a:bodyPr wrap="square" rtlCol="0">
            <a:spAutoFit/>
          </a:bodyPr>
          <a:lstStyle/>
          <a:p>
            <a:r>
              <a:rPr lang="en-US" sz="2800" b="1" dirty="0">
                <a:solidFill>
                  <a:schemeClr val="bg1"/>
                </a:solidFill>
              </a:rPr>
              <a:t>Hemp-derived products </a:t>
            </a:r>
          </a:p>
        </p:txBody>
      </p:sp>
      <p:sp>
        <p:nvSpPr>
          <p:cNvPr id="2" name="TextBox 1">
            <a:extLst>
              <a:ext uri="{FF2B5EF4-FFF2-40B4-BE49-F238E27FC236}">
                <a16:creationId xmlns:a16="http://schemas.microsoft.com/office/drawing/2014/main" id="{73750DD0-F2F7-8A42-D0E1-B8B2761713B9}"/>
              </a:ext>
            </a:extLst>
          </p:cNvPr>
          <p:cNvSpPr txBox="1"/>
          <p:nvPr/>
        </p:nvSpPr>
        <p:spPr>
          <a:xfrm>
            <a:off x="201809" y="849745"/>
            <a:ext cx="6709354" cy="5632311"/>
          </a:xfrm>
          <a:prstGeom prst="rect">
            <a:avLst/>
          </a:prstGeom>
          <a:noFill/>
        </p:spPr>
        <p:txBody>
          <a:bodyPr wrap="square" rtlCol="0">
            <a:spAutoFit/>
          </a:bodyPr>
          <a:lstStyle/>
          <a:p>
            <a:r>
              <a:rPr lang="en-US" sz="4000" b="1" dirty="0"/>
              <a:t>“THCA loophole”: </a:t>
            </a:r>
          </a:p>
          <a:p>
            <a:endParaRPr lang="en-US" sz="4000" b="1" dirty="0"/>
          </a:p>
          <a:p>
            <a:r>
              <a:rPr lang="en-US" sz="4000" dirty="0"/>
              <a:t>The 0.3% threshold specifically applies to “delta-9 THC.” As written, it does not include delta-9 THCA (the precursor to THC) which readily converts into THC when smoked, heated, or combusted.</a:t>
            </a:r>
          </a:p>
        </p:txBody>
      </p:sp>
      <p:sp>
        <p:nvSpPr>
          <p:cNvPr id="4" name="AutoShape 4" descr="Delta 9 THC Milk Chocolate Bar - When it comes to Delta 9 THC edibles, only 3CHI offers the best. Our chocolate bars are no exception with their delicious silky texture and rich flavor that are perfect for when you need 'a little something sweet'. Packed with 15mg of hemp-derived, dispensary-grade Delta 9 and 15mg of USA-grown CBD per piece, each chocolate square gives you a full body and mind adventure, creating a unique and enjoyable experience every time you have one of these sweet treats. Specially-formulated, fast-acting Delta 9 THC edible Dispensary-grade NO hemp taste Non-GMO 15mg Delta 9 THC per chocolate square Potent &amp; long-lasting Made from 100% USA-grown hemp Farm Bill Compliant: &lt;0.3% Delta 9 THC">
            <a:extLst>
              <a:ext uri="{FF2B5EF4-FFF2-40B4-BE49-F238E27FC236}">
                <a16:creationId xmlns:a16="http://schemas.microsoft.com/office/drawing/2014/main" id="{1B7B262F-1133-F37D-1746-DF4469C5A6A2}"/>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8C260AFF-7BB5-D0AA-D46C-DDDCF64422EB}"/>
              </a:ext>
            </a:extLst>
          </p:cNvPr>
          <p:cNvPicPr>
            <a:picLocks noChangeAspect="1"/>
          </p:cNvPicPr>
          <p:nvPr/>
        </p:nvPicPr>
        <p:blipFill>
          <a:blip r:embed="rId3"/>
          <a:stretch>
            <a:fillRect/>
          </a:stretch>
        </p:blipFill>
        <p:spPr>
          <a:xfrm>
            <a:off x="6676270" y="1008321"/>
            <a:ext cx="5146158" cy="5146158"/>
          </a:xfrm>
          <a:prstGeom prst="rect">
            <a:avLst/>
          </a:prstGeom>
        </p:spPr>
      </p:pic>
    </p:spTree>
    <p:extLst>
      <p:ext uri="{BB962C8B-B14F-4D97-AF65-F5344CB8AC3E}">
        <p14:creationId xmlns:p14="http://schemas.microsoft.com/office/powerpoint/2010/main" val="199971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80EED-3DEA-2753-B4A8-9CB1A8D5396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E965FFB-3707-9230-7A4A-954B7B9329EB}"/>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lide Number Placeholder 61">
            <a:extLst>
              <a:ext uri="{FF2B5EF4-FFF2-40B4-BE49-F238E27FC236}">
                <a16:creationId xmlns:a16="http://schemas.microsoft.com/office/drawing/2014/main" id="{6F758E78-C5CA-55CC-699F-EB022134C062}"/>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29</a:t>
            </a:fld>
            <a:endParaRPr lang="en-US" sz="1400">
              <a:solidFill>
                <a:schemeClr val="tx1"/>
              </a:solidFill>
            </a:endParaRPr>
          </a:p>
        </p:txBody>
      </p:sp>
      <p:sp>
        <p:nvSpPr>
          <p:cNvPr id="9" name="TextBox 8">
            <a:extLst>
              <a:ext uri="{FF2B5EF4-FFF2-40B4-BE49-F238E27FC236}">
                <a16:creationId xmlns:a16="http://schemas.microsoft.com/office/drawing/2014/main" id="{1EFF019D-6DAB-00F0-0FDF-26160B39EAF9}"/>
              </a:ext>
            </a:extLst>
          </p:cNvPr>
          <p:cNvSpPr txBox="1"/>
          <p:nvPr/>
        </p:nvSpPr>
        <p:spPr>
          <a:xfrm>
            <a:off x="233708" y="40319"/>
            <a:ext cx="6429740" cy="523220"/>
          </a:xfrm>
          <a:prstGeom prst="rect">
            <a:avLst/>
          </a:prstGeom>
          <a:noFill/>
        </p:spPr>
        <p:txBody>
          <a:bodyPr wrap="square" rtlCol="0">
            <a:spAutoFit/>
          </a:bodyPr>
          <a:lstStyle/>
          <a:p>
            <a:r>
              <a:rPr lang="en-US" sz="2800" b="1" dirty="0">
                <a:solidFill>
                  <a:schemeClr val="bg1"/>
                </a:solidFill>
              </a:rPr>
              <a:t>Hemp-derived products </a:t>
            </a:r>
          </a:p>
        </p:txBody>
      </p:sp>
      <p:sp>
        <p:nvSpPr>
          <p:cNvPr id="2" name="TextBox 1">
            <a:extLst>
              <a:ext uri="{FF2B5EF4-FFF2-40B4-BE49-F238E27FC236}">
                <a16:creationId xmlns:a16="http://schemas.microsoft.com/office/drawing/2014/main" id="{4D056056-2371-E552-3B18-55168713CBF4}"/>
              </a:ext>
            </a:extLst>
          </p:cNvPr>
          <p:cNvSpPr txBox="1"/>
          <p:nvPr/>
        </p:nvSpPr>
        <p:spPr>
          <a:xfrm>
            <a:off x="201809" y="849743"/>
            <a:ext cx="6603028" cy="5509200"/>
          </a:xfrm>
          <a:prstGeom prst="rect">
            <a:avLst/>
          </a:prstGeom>
          <a:noFill/>
        </p:spPr>
        <p:txBody>
          <a:bodyPr wrap="square" rtlCol="0">
            <a:spAutoFit/>
          </a:bodyPr>
          <a:lstStyle/>
          <a:p>
            <a:r>
              <a:rPr lang="en-US" sz="3200" b="1" dirty="0"/>
              <a:t>“Derivatives loophole”: </a:t>
            </a:r>
          </a:p>
          <a:p>
            <a:endParaRPr lang="en-US" sz="3200" b="1" dirty="0"/>
          </a:p>
          <a:p>
            <a:r>
              <a:rPr lang="en-US" sz="3200" dirty="0"/>
              <a:t>The definition of hemp also includes “all derivatives” of the cannabis plant. As a result, many hemp businesses are taking CBD (cannabidiol) derived from hemp and chemically converting it into intoxicating cannabinoid derivatives like delta-8 THC, THCO acetates, and HHC, none of which have been well-studied for human safety.</a:t>
            </a:r>
          </a:p>
        </p:txBody>
      </p:sp>
      <p:sp>
        <p:nvSpPr>
          <p:cNvPr id="4" name="AutoShape 4" descr="Delta 9 THC Milk Chocolate Bar - When it comes to Delta 9 THC edibles, only 3CHI offers the best. Our chocolate bars are no exception with their delicious silky texture and rich flavor that are perfect for when you need 'a little something sweet'. Packed with 15mg of hemp-derived, dispensary-grade Delta 9 and 15mg of USA-grown CBD per piece, each chocolate square gives you a full body and mind adventure, creating a unique and enjoyable experience every time you have one of these sweet treats. Specially-formulated, fast-acting Delta 9 THC edible Dispensary-grade NO hemp taste Non-GMO 15mg Delta 9 THC per chocolate square Potent &amp; long-lasting Made from 100% USA-grown hemp Farm Bill Compliant: &lt;0.3% Delta 9 THC">
            <a:extLst>
              <a:ext uri="{FF2B5EF4-FFF2-40B4-BE49-F238E27FC236}">
                <a16:creationId xmlns:a16="http://schemas.microsoft.com/office/drawing/2014/main" id="{9794B779-363D-34A6-388B-B3D660B6BAAD}"/>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65F91F02-1380-70F8-8767-83316B0DEEAD}"/>
              </a:ext>
            </a:extLst>
          </p:cNvPr>
          <p:cNvPicPr>
            <a:picLocks noChangeAspect="1"/>
          </p:cNvPicPr>
          <p:nvPr/>
        </p:nvPicPr>
        <p:blipFill>
          <a:blip r:embed="rId3"/>
          <a:stretch>
            <a:fillRect/>
          </a:stretch>
        </p:blipFill>
        <p:spPr>
          <a:xfrm>
            <a:off x="7379721" y="1650905"/>
            <a:ext cx="4243055" cy="4243055"/>
          </a:xfrm>
          <a:prstGeom prst="rect">
            <a:avLst/>
          </a:prstGeom>
        </p:spPr>
      </p:pic>
    </p:spTree>
    <p:extLst>
      <p:ext uri="{BB962C8B-B14F-4D97-AF65-F5344CB8AC3E}">
        <p14:creationId xmlns:p14="http://schemas.microsoft.com/office/powerpoint/2010/main" val="939370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94D2F75-CA20-1843-A10B-75EDB8BBB16F}"/>
              </a:ext>
            </a:extLst>
          </p:cNvPr>
          <p:cNvSpPr/>
          <p:nvPr/>
        </p:nvSpPr>
        <p:spPr>
          <a:xfrm>
            <a:off x="0" y="-5638"/>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95C51925-5699-7D4A-82B4-FC76FD72A98A}"/>
              </a:ext>
            </a:extLst>
          </p:cNvPr>
          <p:cNvSpPr txBox="1"/>
          <p:nvPr/>
        </p:nvSpPr>
        <p:spPr>
          <a:xfrm>
            <a:off x="340711" y="98457"/>
            <a:ext cx="6429740" cy="953979"/>
          </a:xfrm>
          <a:prstGeom prst="rect">
            <a:avLst/>
          </a:prstGeom>
          <a:noFill/>
        </p:spPr>
        <p:txBody>
          <a:bodyPr wrap="square" rtlCol="0">
            <a:spAutoFit/>
          </a:bodyPr>
          <a:lstStyle/>
          <a:p>
            <a:r>
              <a:rPr lang="en-US" sz="2800" b="1" dirty="0">
                <a:solidFill>
                  <a:schemeClr val="bg1"/>
                </a:solidFill>
              </a:rPr>
              <a:t>History of Cannabis Policy – Vermont</a:t>
            </a:r>
            <a:endParaRPr lang="en-US" sz="2799" b="1" dirty="0">
              <a:solidFill>
                <a:schemeClr val="bg1"/>
              </a:solidFill>
            </a:endParaRPr>
          </a:p>
          <a:p>
            <a:endParaRPr lang="en-US" sz="2799" b="1" dirty="0">
              <a:solidFill>
                <a:schemeClr val="bg1"/>
              </a:solidFill>
            </a:endParaRPr>
          </a:p>
        </p:txBody>
      </p:sp>
      <p:sp>
        <p:nvSpPr>
          <p:cNvPr id="14" name="Slide Number Placeholder 61">
            <a:extLst>
              <a:ext uri="{FF2B5EF4-FFF2-40B4-BE49-F238E27FC236}">
                <a16:creationId xmlns:a16="http://schemas.microsoft.com/office/drawing/2014/main" id="{B757174F-0EB4-F543-AFA0-D736FA33513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3</a:t>
            </a:fld>
            <a:endParaRPr lang="en-US" sz="1400">
              <a:solidFill>
                <a:schemeClr val="tx1"/>
              </a:solidFill>
            </a:endParaRPr>
          </a:p>
        </p:txBody>
      </p:sp>
      <p:sp>
        <p:nvSpPr>
          <p:cNvPr id="2" name="Rectangle 1">
            <a:extLst>
              <a:ext uri="{FF2B5EF4-FFF2-40B4-BE49-F238E27FC236}">
                <a16:creationId xmlns:a16="http://schemas.microsoft.com/office/drawing/2014/main" id="{403B7821-2A18-F344-8DEB-D740490DD5EA}"/>
              </a:ext>
            </a:extLst>
          </p:cNvPr>
          <p:cNvSpPr/>
          <p:nvPr/>
        </p:nvSpPr>
        <p:spPr>
          <a:xfrm>
            <a:off x="193964" y="867498"/>
            <a:ext cx="11797157" cy="6001643"/>
          </a:xfrm>
          <a:prstGeom prst="rect">
            <a:avLst/>
          </a:prstGeom>
        </p:spPr>
        <p:txBody>
          <a:bodyPr wrap="square">
            <a:spAutoFit/>
          </a:bodyPr>
          <a:lstStyle/>
          <a:p>
            <a:pPr algn="l"/>
            <a:r>
              <a:rPr lang="en-US" sz="2400" b="0" i="0" u="none" strike="noStrike" baseline="0" dirty="0"/>
              <a:t>2004: Legislature legalizes medical cannabis</a:t>
            </a:r>
          </a:p>
          <a:p>
            <a:pPr algn="l"/>
            <a:endParaRPr lang="en-US" sz="2400" b="0" i="0" u="none" strike="noStrike" baseline="0" dirty="0"/>
          </a:p>
          <a:p>
            <a:pPr algn="l"/>
            <a:r>
              <a:rPr lang="en-US" sz="2400" dirty="0">
                <a:effectLst/>
                <a:ea typeface="Calibri" panose="020F0502020204030204" pitchFamily="34" charset="0"/>
              </a:rPr>
              <a:t>2011: </a:t>
            </a:r>
            <a:r>
              <a:rPr lang="en-US" sz="2400" dirty="0">
                <a:ea typeface="Calibri" panose="020F0502020204030204" pitchFamily="34" charset="0"/>
              </a:rPr>
              <a:t>Legislature permits the establishment of m</a:t>
            </a:r>
            <a:r>
              <a:rPr lang="en-US" sz="2400" dirty="0">
                <a:effectLst/>
                <a:ea typeface="Calibri" panose="020F0502020204030204" pitchFamily="34" charset="0"/>
              </a:rPr>
              <a:t>edical-marijuana dispensaries</a:t>
            </a:r>
          </a:p>
          <a:p>
            <a:pPr algn="l"/>
            <a:endParaRPr lang="en-US" sz="2400" dirty="0">
              <a:effectLst/>
              <a:ea typeface="Calibri" panose="020F0502020204030204" pitchFamily="34" charset="0"/>
            </a:endParaRPr>
          </a:p>
          <a:p>
            <a:pPr algn="l"/>
            <a:r>
              <a:rPr lang="en-US" sz="2400" dirty="0"/>
              <a:t>2013: Legislature d</a:t>
            </a:r>
            <a:r>
              <a:rPr lang="en-US" sz="2400" dirty="0">
                <a:effectLst/>
                <a:ea typeface="Calibri" panose="020F0502020204030204" pitchFamily="34" charset="0"/>
              </a:rPr>
              <a:t>ecriminalizes possession of up to 1 oz. of cannabis for personal use</a:t>
            </a:r>
          </a:p>
          <a:p>
            <a:pPr algn="l"/>
            <a:endParaRPr lang="en-US" sz="2400" dirty="0">
              <a:effectLst/>
              <a:ea typeface="Calibri" panose="020F0502020204030204" pitchFamily="34" charset="0"/>
            </a:endParaRPr>
          </a:p>
          <a:p>
            <a:pPr algn="l"/>
            <a:r>
              <a:rPr lang="en-US" sz="2400" dirty="0">
                <a:ea typeface="Calibri" panose="020F0502020204030204" pitchFamily="34" charset="0"/>
              </a:rPr>
              <a:t>2017: Governor Scott establishes a Marijuana Advisory Commission to consider commercial cannabis </a:t>
            </a:r>
          </a:p>
          <a:p>
            <a:pPr algn="l"/>
            <a:endParaRPr lang="en-US" sz="2400" dirty="0">
              <a:effectLst/>
              <a:ea typeface="Calibri" panose="020F0502020204030204" pitchFamily="34" charset="0"/>
            </a:endParaRPr>
          </a:p>
          <a:p>
            <a:pPr algn="l"/>
            <a:r>
              <a:rPr lang="en-US" sz="2400" dirty="0">
                <a:effectLst/>
                <a:ea typeface="Calibri" panose="020F0502020204030204" pitchFamily="34" charset="0"/>
              </a:rPr>
              <a:t>2018: Vermont becomes the first state to legalize cannabis (home grow / possession) through state legislature</a:t>
            </a:r>
          </a:p>
          <a:p>
            <a:pPr algn="l"/>
            <a:r>
              <a:rPr lang="en-US" sz="2400" dirty="0">
                <a:effectLst/>
                <a:ea typeface="Calibri" panose="020F0502020204030204" pitchFamily="34" charset="0"/>
              </a:rPr>
              <a:t> </a:t>
            </a:r>
          </a:p>
          <a:p>
            <a:pPr algn="l"/>
            <a:r>
              <a:rPr lang="en-US" sz="2400" dirty="0">
                <a:effectLst/>
                <a:ea typeface="Calibri" panose="020F0502020204030204" pitchFamily="34" charset="0"/>
              </a:rPr>
              <a:t>2020: Legislature legalizes commercial adult-use cannabis sales and creates the Cannabis Control Board (Act 164)</a:t>
            </a:r>
          </a:p>
          <a:p>
            <a:pPr algn="l"/>
            <a:endParaRPr lang="en-US" sz="2400" dirty="0"/>
          </a:p>
          <a:p>
            <a:pPr algn="l"/>
            <a:r>
              <a:rPr lang="en-US" sz="2400" dirty="0"/>
              <a:t>2022: First legal commercial sales of cannabis</a:t>
            </a:r>
          </a:p>
        </p:txBody>
      </p:sp>
    </p:spTree>
    <p:extLst>
      <p:ext uri="{BB962C8B-B14F-4D97-AF65-F5344CB8AC3E}">
        <p14:creationId xmlns:p14="http://schemas.microsoft.com/office/powerpoint/2010/main" val="2014085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50AA7-A7A4-1B8C-D5DE-FD3E7BBF27E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D88F7F4-5FD2-053D-630F-C50485B57159}"/>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EF77D9AA-4BCE-7135-C365-C6025F7F78E4}"/>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30</a:t>
            </a:fld>
            <a:endParaRPr lang="en-US" sz="1400">
              <a:solidFill>
                <a:schemeClr val="tx1"/>
              </a:solidFill>
            </a:endParaRPr>
          </a:p>
        </p:txBody>
      </p:sp>
      <p:sp>
        <p:nvSpPr>
          <p:cNvPr id="6" name="TextBox 5">
            <a:extLst>
              <a:ext uri="{FF2B5EF4-FFF2-40B4-BE49-F238E27FC236}">
                <a16:creationId xmlns:a16="http://schemas.microsoft.com/office/drawing/2014/main" id="{080C3331-09AD-C710-4DB9-A0DB581CC853}"/>
              </a:ext>
            </a:extLst>
          </p:cNvPr>
          <p:cNvSpPr txBox="1"/>
          <p:nvPr/>
        </p:nvSpPr>
        <p:spPr>
          <a:xfrm>
            <a:off x="93791" y="700642"/>
            <a:ext cx="12188825" cy="8199681"/>
          </a:xfrm>
          <a:prstGeom prst="rect">
            <a:avLst/>
          </a:prstGeom>
          <a:noFill/>
        </p:spPr>
        <p:txBody>
          <a:bodyPr wrap="square" rtlCol="0">
            <a:spAutoFit/>
          </a:bodyPr>
          <a:lstStyle/>
          <a:p>
            <a:r>
              <a:rPr lang="en-US" b="1" dirty="0">
                <a:hlinkClick r:id="rId3"/>
              </a:rPr>
              <a:t>FY2026 Agriculture, Rural Development, Food and Drug Administration, and Related Agencies Appropriations Act</a:t>
            </a:r>
            <a:endParaRPr lang="en-US" b="1" dirty="0"/>
          </a:p>
          <a:p>
            <a:endParaRPr lang="en-US" b="1" u="sng" dirty="0">
              <a:latin typeface="Times New Roman" panose="02020603050405020304" pitchFamily="18" charset="0"/>
              <a:cs typeface="Times New Roman" panose="02020603050405020304" pitchFamily="18" charset="0"/>
            </a:endParaRPr>
          </a:p>
          <a:p>
            <a:r>
              <a:rPr lang="en-US" sz="2400" b="1" dirty="0"/>
              <a:t>Per Container Limit:</a:t>
            </a:r>
            <a:r>
              <a:rPr lang="en-US" sz="2400" dirty="0"/>
              <a:t> Final consumer products are limited to a maximum of </a:t>
            </a:r>
            <a:r>
              <a:rPr lang="en-US" sz="2400" b="1" dirty="0"/>
              <a:t>0.4 milligrams of combined total THC per container</a:t>
            </a:r>
            <a:r>
              <a:rPr lang="en-US" sz="2400" dirty="0"/>
              <a:t>, a threshold that industry experts argue would eliminate approximately 99% of currently available products, including many non-intoxicating CBD items that contain trace amounts of THC.</a:t>
            </a:r>
          </a:p>
          <a:p>
            <a:endParaRPr lang="en-US" sz="2400" dirty="0"/>
          </a:p>
          <a:p>
            <a:r>
              <a:rPr lang="en-US" sz="2400" b="1" dirty="0"/>
              <a:t>Total THC Limit:</a:t>
            </a:r>
            <a:r>
              <a:rPr lang="en-US" sz="2400" dirty="0"/>
              <a:t> The 0.3% THC threshold now applies to the </a:t>
            </a:r>
            <a:r>
              <a:rPr lang="en-US" sz="2400" b="1" dirty="0"/>
              <a:t>total THC concentration</a:t>
            </a:r>
            <a:r>
              <a:rPr lang="en-US" sz="2400" dirty="0"/>
              <a:t>, which includes delta-9 THC, delta-8 THC, </a:t>
            </a:r>
            <a:r>
              <a:rPr lang="en-US" sz="2400" dirty="0" err="1"/>
              <a:t>tetrahydrocannabinolic</a:t>
            </a:r>
            <a:r>
              <a:rPr lang="en-US" sz="2400" dirty="0"/>
              <a:t> acid (THCA), and any other cannabinoids determined by the Secretary of Health and Human Services to have similar effects to THC.</a:t>
            </a:r>
          </a:p>
          <a:p>
            <a:endParaRPr lang="en-US" sz="2400" dirty="0"/>
          </a:p>
          <a:p>
            <a:r>
              <a:rPr lang="en-US" sz="2400" b="1" dirty="0"/>
              <a:t>Synthetic and Manufactured Cannabinoids:</a:t>
            </a:r>
            <a:r>
              <a:rPr lang="en-US" sz="2400" dirty="0"/>
              <a:t> The law explicitly excludes cannabinoids that are synthesized or manufactured outside the </a:t>
            </a:r>
            <a:r>
              <a:rPr lang="en-US" sz="2400" i="1" dirty="0"/>
              <a:t>Cannabis sativa</a:t>
            </a:r>
            <a:r>
              <a:rPr lang="en-US" sz="2400" dirty="0"/>
              <a:t> plant, directly targeting products like delta-8 and delta-10 THC that grew in popularity under the 2018 Farm Bill framework. </a:t>
            </a:r>
          </a:p>
          <a:p>
            <a:endParaRPr lang="en-US" sz="2400" b="1" u="sng" dirty="0">
              <a:latin typeface="Times New Roman" panose="02020603050405020304" pitchFamily="18" charset="0"/>
              <a:cs typeface="Times New Roman" panose="02020603050405020304" pitchFamily="18" charset="0"/>
            </a:endParaRPr>
          </a:p>
          <a:p>
            <a:r>
              <a:rPr lang="en-US" sz="2400" dirty="0"/>
              <a:t>Effective date: November 12, 2026</a:t>
            </a:r>
            <a:endParaRPr lang="en-US" sz="2400" b="1" u="sng" dirty="0">
              <a:latin typeface="Times New Roman" panose="02020603050405020304" pitchFamily="18" charset="0"/>
              <a:cs typeface="Times New Roman" panose="02020603050405020304" pitchFamily="18" charset="0"/>
            </a:endParaRPr>
          </a:p>
          <a:p>
            <a:pPr>
              <a:lnSpc>
                <a:spcPct val="125000"/>
              </a:lnSpc>
            </a:pPr>
            <a:endParaRPr lang="en-US" sz="2400" b="1" dirty="0"/>
          </a:p>
          <a:p>
            <a:pPr>
              <a:lnSpc>
                <a:spcPct val="125000"/>
              </a:lnSpc>
            </a:pPr>
            <a:endParaRPr lang="en-US" sz="2400" b="1" dirty="0"/>
          </a:p>
          <a:p>
            <a:pPr>
              <a:lnSpc>
                <a:spcPct val="125000"/>
              </a:lnSpc>
            </a:pPr>
            <a:endParaRPr lang="en-US" sz="2400" b="1" dirty="0"/>
          </a:p>
          <a:p>
            <a:pPr>
              <a:lnSpc>
                <a:spcPct val="125000"/>
              </a:lnSpc>
            </a:pPr>
            <a:endParaRPr lang="en-US" sz="1600" dirty="0"/>
          </a:p>
          <a:p>
            <a:pPr>
              <a:lnSpc>
                <a:spcPct val="125000"/>
              </a:lnSpc>
            </a:pPr>
            <a:endParaRPr lang="en-US" dirty="0"/>
          </a:p>
        </p:txBody>
      </p:sp>
      <p:sp>
        <p:nvSpPr>
          <p:cNvPr id="9" name="TextBox 8">
            <a:extLst>
              <a:ext uri="{FF2B5EF4-FFF2-40B4-BE49-F238E27FC236}">
                <a16:creationId xmlns:a16="http://schemas.microsoft.com/office/drawing/2014/main" id="{83F22907-089C-88C1-0FAA-8BBD60D0C2A1}"/>
              </a:ext>
            </a:extLst>
          </p:cNvPr>
          <p:cNvSpPr txBox="1"/>
          <p:nvPr/>
        </p:nvSpPr>
        <p:spPr>
          <a:xfrm>
            <a:off x="233707" y="40319"/>
            <a:ext cx="7810698" cy="953979"/>
          </a:xfrm>
          <a:prstGeom prst="rect">
            <a:avLst/>
          </a:prstGeom>
          <a:noFill/>
        </p:spPr>
        <p:txBody>
          <a:bodyPr wrap="square" rtlCol="0">
            <a:spAutoFit/>
          </a:bodyPr>
          <a:lstStyle/>
          <a:p>
            <a:r>
              <a:rPr lang="en-US" sz="2800" b="1" dirty="0">
                <a:solidFill>
                  <a:schemeClr val="bg1"/>
                </a:solidFill>
              </a:rPr>
              <a:t>Hemp-derived products </a:t>
            </a:r>
          </a:p>
          <a:p>
            <a:endParaRPr lang="en-US" sz="2799" b="1" dirty="0">
              <a:solidFill>
                <a:schemeClr val="bg1"/>
              </a:solidFill>
            </a:endParaRPr>
          </a:p>
        </p:txBody>
      </p:sp>
    </p:spTree>
    <p:extLst>
      <p:ext uri="{BB962C8B-B14F-4D97-AF65-F5344CB8AC3E}">
        <p14:creationId xmlns:p14="http://schemas.microsoft.com/office/powerpoint/2010/main" val="1594024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3F6C3-3387-8354-57E6-6DDE187B459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1039FF6-29E5-3F90-4030-62E0BCB5413B}"/>
              </a:ext>
            </a:extLst>
          </p:cNvPr>
          <p:cNvPicPr>
            <a:picLocks noChangeAspect="1"/>
          </p:cNvPicPr>
          <p:nvPr/>
        </p:nvPicPr>
        <p:blipFill>
          <a:blip r:embed="rId3"/>
          <a:stretch>
            <a:fillRect/>
          </a:stretch>
        </p:blipFill>
        <p:spPr>
          <a:xfrm>
            <a:off x="-9763" y="0"/>
            <a:ext cx="12188825" cy="6856214"/>
          </a:xfrm>
          <a:prstGeom prst="rect">
            <a:avLst/>
          </a:prstGeom>
        </p:spPr>
      </p:pic>
      <p:sp>
        <p:nvSpPr>
          <p:cNvPr id="24" name="TextBox 23">
            <a:extLst>
              <a:ext uri="{FF2B5EF4-FFF2-40B4-BE49-F238E27FC236}">
                <a16:creationId xmlns:a16="http://schemas.microsoft.com/office/drawing/2014/main" id="{E421879F-BF19-54FA-6B5A-1E7F9658C3F6}"/>
              </a:ext>
            </a:extLst>
          </p:cNvPr>
          <p:cNvSpPr txBox="1"/>
          <p:nvPr/>
        </p:nvSpPr>
        <p:spPr>
          <a:xfrm>
            <a:off x="145915" y="1337090"/>
            <a:ext cx="11060121" cy="646331"/>
          </a:xfrm>
          <a:prstGeom prst="rect">
            <a:avLst/>
          </a:prstGeom>
          <a:noFill/>
        </p:spPr>
        <p:txBody>
          <a:bodyPr wrap="square" rtlCol="0">
            <a:spAutoFit/>
          </a:bodyPr>
          <a:lstStyle/>
          <a:p>
            <a:r>
              <a:rPr lang="en-US" sz="3600" b="1" dirty="0">
                <a:solidFill>
                  <a:schemeClr val="bg1"/>
                </a:solidFill>
              </a:rPr>
              <a:t>Market Expansion and Investment</a:t>
            </a:r>
          </a:p>
        </p:txBody>
      </p:sp>
      <p:cxnSp>
        <p:nvCxnSpPr>
          <p:cNvPr id="26" name="Straight Connector 25">
            <a:extLst>
              <a:ext uri="{FF2B5EF4-FFF2-40B4-BE49-F238E27FC236}">
                <a16:creationId xmlns:a16="http://schemas.microsoft.com/office/drawing/2014/main" id="{5FEB65F1-7295-4E14-A604-EBD4838132FB}"/>
              </a:ext>
            </a:extLst>
          </p:cNvPr>
          <p:cNvCxnSpPr>
            <a:cxnSpLocks/>
          </p:cNvCxnSpPr>
          <p:nvPr/>
        </p:nvCxnSpPr>
        <p:spPr>
          <a:xfrm>
            <a:off x="65716" y="1983421"/>
            <a:ext cx="8927291"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 name="Slide Number Placeholder 61">
            <a:extLst>
              <a:ext uri="{FF2B5EF4-FFF2-40B4-BE49-F238E27FC236}">
                <a16:creationId xmlns:a16="http://schemas.microsoft.com/office/drawing/2014/main" id="{F3DB2D88-CE93-116E-0982-13B4EFB884F5}"/>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bg1"/>
                </a:solidFill>
              </a:rPr>
              <a:t>31</a:t>
            </a:fld>
            <a:endParaRPr lang="en-US" sz="1400">
              <a:solidFill>
                <a:schemeClr val="bg1"/>
              </a:solidFill>
            </a:endParaRPr>
          </a:p>
        </p:txBody>
      </p:sp>
    </p:spTree>
    <p:extLst>
      <p:ext uri="{BB962C8B-B14F-4D97-AF65-F5344CB8AC3E}">
        <p14:creationId xmlns:p14="http://schemas.microsoft.com/office/powerpoint/2010/main" val="3590467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0645-9CEC-97B5-7623-C952A0A776D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93D7857-60D9-2A27-0178-FC93C1DF332B}"/>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CE983DE1-D8CA-5F85-0734-037E9653AD42}"/>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32</a:t>
            </a:fld>
            <a:endParaRPr lang="en-US" sz="1400">
              <a:solidFill>
                <a:schemeClr val="tx1"/>
              </a:solidFill>
            </a:endParaRPr>
          </a:p>
        </p:txBody>
      </p:sp>
      <p:sp>
        <p:nvSpPr>
          <p:cNvPr id="6" name="TextBox 5">
            <a:extLst>
              <a:ext uri="{FF2B5EF4-FFF2-40B4-BE49-F238E27FC236}">
                <a16:creationId xmlns:a16="http://schemas.microsoft.com/office/drawing/2014/main" id="{D6583227-A1CD-EA3E-3473-3F242925BCBA}"/>
              </a:ext>
            </a:extLst>
          </p:cNvPr>
          <p:cNvSpPr txBox="1"/>
          <p:nvPr/>
        </p:nvSpPr>
        <p:spPr>
          <a:xfrm>
            <a:off x="93791" y="700642"/>
            <a:ext cx="12188825" cy="7645683"/>
          </a:xfrm>
          <a:prstGeom prst="rect">
            <a:avLst/>
          </a:prstGeom>
          <a:noFill/>
        </p:spPr>
        <p:txBody>
          <a:bodyPr wrap="square" rtlCol="0">
            <a:spAutoFit/>
          </a:bodyPr>
          <a:lstStyle/>
          <a:p>
            <a:pPr>
              <a:lnSpc>
                <a:spcPct val="125000"/>
              </a:lnSpc>
            </a:pPr>
            <a:r>
              <a:rPr lang="en-US" sz="2400" b="1" dirty="0"/>
              <a:t>Event licensing for sales (farmers markets) </a:t>
            </a:r>
          </a:p>
          <a:p>
            <a:pPr>
              <a:lnSpc>
                <a:spcPct val="125000"/>
              </a:lnSpc>
            </a:pPr>
            <a:r>
              <a:rPr lang="en-US" sz="2400" b="1" dirty="0"/>
              <a:t>Event licensing for on-site consumption (weddings, festivals, concerts, etc.)</a:t>
            </a:r>
          </a:p>
          <a:p>
            <a:pPr>
              <a:lnSpc>
                <a:spcPct val="125000"/>
              </a:lnSpc>
            </a:pPr>
            <a:r>
              <a:rPr lang="en-US" sz="2400" b="1" dirty="0"/>
              <a:t>THC potency cap on </a:t>
            </a:r>
          </a:p>
          <a:p>
            <a:pPr>
              <a:lnSpc>
                <a:spcPct val="125000"/>
              </a:lnSpc>
            </a:pPr>
            <a:r>
              <a:rPr lang="en-US" sz="2400" b="1" dirty="0"/>
              <a:t>	-serving size</a:t>
            </a:r>
          </a:p>
          <a:p>
            <a:pPr>
              <a:lnSpc>
                <a:spcPct val="125000"/>
              </a:lnSpc>
            </a:pPr>
            <a:r>
              <a:rPr lang="en-US" sz="2400" b="1" dirty="0"/>
              <a:t>	-package limit</a:t>
            </a:r>
          </a:p>
          <a:p>
            <a:pPr>
              <a:lnSpc>
                <a:spcPct val="125000"/>
              </a:lnSpc>
            </a:pPr>
            <a:r>
              <a:rPr lang="en-US" sz="2400" b="1" dirty="0"/>
              <a:t>	-flower </a:t>
            </a:r>
          </a:p>
          <a:p>
            <a:pPr>
              <a:lnSpc>
                <a:spcPct val="125000"/>
              </a:lnSpc>
            </a:pPr>
            <a:r>
              <a:rPr lang="en-US" sz="2400" b="1" dirty="0"/>
              <a:t>	-solid concentrates</a:t>
            </a:r>
          </a:p>
          <a:p>
            <a:pPr>
              <a:lnSpc>
                <a:spcPct val="125000"/>
              </a:lnSpc>
            </a:pPr>
            <a:r>
              <a:rPr lang="en-US" sz="2400" b="1" dirty="0"/>
              <a:t>Delivery</a:t>
            </a:r>
          </a:p>
          <a:p>
            <a:pPr>
              <a:lnSpc>
                <a:spcPct val="125000"/>
              </a:lnSpc>
            </a:pPr>
            <a:r>
              <a:rPr lang="en-US" sz="2400" b="1" dirty="0"/>
              <a:t>Consumption cafe</a:t>
            </a:r>
          </a:p>
          <a:p>
            <a:pPr>
              <a:lnSpc>
                <a:spcPct val="125000"/>
              </a:lnSpc>
            </a:pPr>
            <a:r>
              <a:rPr lang="en-US" sz="2400" b="1" dirty="0"/>
              <a:t>Retail opt in/out</a:t>
            </a:r>
          </a:p>
          <a:p>
            <a:pPr>
              <a:lnSpc>
                <a:spcPct val="125000"/>
              </a:lnSpc>
            </a:pPr>
            <a:r>
              <a:rPr lang="en-US" sz="2400" b="1" dirty="0"/>
              <a:t>Advertising</a:t>
            </a:r>
          </a:p>
          <a:p>
            <a:pPr>
              <a:lnSpc>
                <a:spcPct val="125000"/>
              </a:lnSpc>
            </a:pPr>
            <a:r>
              <a:rPr lang="en-US" sz="2400" b="1" dirty="0"/>
              <a:t>2-year product registration and employee ID cards</a:t>
            </a:r>
          </a:p>
          <a:p>
            <a:pPr>
              <a:lnSpc>
                <a:spcPct val="125000"/>
              </a:lnSpc>
            </a:pPr>
            <a:endParaRPr lang="en-US" sz="2400" b="1" dirty="0"/>
          </a:p>
          <a:p>
            <a:pPr>
              <a:lnSpc>
                <a:spcPct val="125000"/>
              </a:lnSpc>
            </a:pPr>
            <a:endParaRPr lang="en-US" sz="2400" b="1" dirty="0"/>
          </a:p>
          <a:p>
            <a:pPr>
              <a:lnSpc>
                <a:spcPct val="125000"/>
              </a:lnSpc>
            </a:pPr>
            <a:endParaRPr lang="en-US" sz="2400" b="1" dirty="0"/>
          </a:p>
          <a:p>
            <a:pPr>
              <a:lnSpc>
                <a:spcPct val="125000"/>
              </a:lnSpc>
            </a:pPr>
            <a:endParaRPr lang="en-US" sz="1600" dirty="0"/>
          </a:p>
          <a:p>
            <a:pPr>
              <a:lnSpc>
                <a:spcPct val="125000"/>
              </a:lnSpc>
            </a:pPr>
            <a:endParaRPr lang="en-US" dirty="0"/>
          </a:p>
        </p:txBody>
      </p:sp>
      <p:sp>
        <p:nvSpPr>
          <p:cNvPr id="9" name="TextBox 8">
            <a:extLst>
              <a:ext uri="{FF2B5EF4-FFF2-40B4-BE49-F238E27FC236}">
                <a16:creationId xmlns:a16="http://schemas.microsoft.com/office/drawing/2014/main" id="{253548C5-14AD-B692-6563-1C1D142CCB9C}"/>
              </a:ext>
            </a:extLst>
          </p:cNvPr>
          <p:cNvSpPr txBox="1"/>
          <p:nvPr/>
        </p:nvSpPr>
        <p:spPr>
          <a:xfrm>
            <a:off x="233707" y="40319"/>
            <a:ext cx="7810698" cy="953979"/>
          </a:xfrm>
          <a:prstGeom prst="rect">
            <a:avLst/>
          </a:prstGeom>
          <a:noFill/>
        </p:spPr>
        <p:txBody>
          <a:bodyPr wrap="square" rtlCol="0">
            <a:spAutoFit/>
          </a:bodyPr>
          <a:lstStyle/>
          <a:p>
            <a:r>
              <a:rPr lang="en-US" sz="2800" b="1" dirty="0">
                <a:solidFill>
                  <a:schemeClr val="bg1"/>
                </a:solidFill>
              </a:rPr>
              <a:t>Market Expansion</a:t>
            </a:r>
          </a:p>
          <a:p>
            <a:endParaRPr lang="en-US" sz="2799" b="1" dirty="0">
              <a:solidFill>
                <a:schemeClr val="bg1"/>
              </a:solidFill>
            </a:endParaRPr>
          </a:p>
        </p:txBody>
      </p:sp>
    </p:spTree>
    <p:extLst>
      <p:ext uri="{BB962C8B-B14F-4D97-AF65-F5344CB8AC3E}">
        <p14:creationId xmlns:p14="http://schemas.microsoft.com/office/powerpoint/2010/main" val="4145601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582E4-1112-A13A-BB72-521E784B7A8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05A5D01-F244-BD7E-7B96-6ED724488906}"/>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1D2DCE54-AD0A-F824-352A-E342D36608B7}"/>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33</a:t>
            </a:fld>
            <a:endParaRPr lang="en-US" sz="1400">
              <a:solidFill>
                <a:schemeClr val="tx1"/>
              </a:solidFill>
            </a:endParaRPr>
          </a:p>
        </p:txBody>
      </p:sp>
      <p:sp>
        <p:nvSpPr>
          <p:cNvPr id="6" name="TextBox 5">
            <a:extLst>
              <a:ext uri="{FF2B5EF4-FFF2-40B4-BE49-F238E27FC236}">
                <a16:creationId xmlns:a16="http://schemas.microsoft.com/office/drawing/2014/main" id="{E19B5A2C-D72B-9030-A91A-3356D6909D6E}"/>
              </a:ext>
            </a:extLst>
          </p:cNvPr>
          <p:cNvSpPr txBox="1"/>
          <p:nvPr/>
        </p:nvSpPr>
        <p:spPr>
          <a:xfrm>
            <a:off x="93791" y="700642"/>
            <a:ext cx="12188825" cy="8899872"/>
          </a:xfrm>
          <a:prstGeom prst="rect">
            <a:avLst/>
          </a:prstGeom>
          <a:noFill/>
        </p:spPr>
        <p:txBody>
          <a:bodyPr wrap="square" rtlCol="0">
            <a:spAutoFit/>
          </a:bodyPr>
          <a:lstStyle/>
          <a:p>
            <a:pPr>
              <a:lnSpc>
                <a:spcPct val="125000"/>
              </a:lnSpc>
            </a:pPr>
            <a:r>
              <a:rPr lang="en-US" dirty="0"/>
              <a:t>Section 12a of Act 56 (2025) directs the Cannabis Control Board to recommend whethe</a:t>
            </a:r>
            <a:r>
              <a:rPr lang="en-US" b="1" u="sng" dirty="0"/>
              <a:t>r a portion of the cannabis excise tax established pursuant to 32 V.S.A. § 7902 should be allocated to the Cannabis Business Development Fund</a:t>
            </a:r>
            <a:r>
              <a:rPr lang="en-US" dirty="0"/>
              <a:t> for uses as provided pursuant to 7 V.S.A. § 987 </a:t>
            </a:r>
            <a:r>
              <a:rPr lang="en-US" b="1" u="sng" dirty="0"/>
              <a:t>and the Vermont Land Access and Opportunity Board to fulfill the duties of the Board. </a:t>
            </a:r>
          </a:p>
          <a:p>
            <a:pPr>
              <a:lnSpc>
                <a:spcPct val="125000"/>
              </a:lnSpc>
            </a:pPr>
            <a:endParaRPr lang="en-US" b="1" u="sng" dirty="0"/>
          </a:p>
          <a:p>
            <a:pPr>
              <a:lnSpc>
                <a:spcPct val="125000"/>
              </a:lnSpc>
            </a:pPr>
            <a:r>
              <a:rPr lang="en-US" b="1" dirty="0"/>
              <a:t>§ 987. CANNABIS BUSINESS DEVELOPMENT FUND</a:t>
            </a:r>
          </a:p>
          <a:p>
            <a:pPr>
              <a:lnSpc>
                <a:spcPct val="125000"/>
              </a:lnSpc>
            </a:pPr>
            <a:endParaRPr lang="en-US" sz="600" dirty="0"/>
          </a:p>
          <a:p>
            <a:pPr marL="457200" indent="-457200">
              <a:buAutoNum type="alphaLcParenBoth"/>
            </a:pPr>
            <a:r>
              <a:rPr lang="en-US" dirty="0"/>
              <a:t>There is established the Cannabis Business Development Fund, which shall be managed in accordance with 32 V.S.A. chapter 7, subchapter 5.</a:t>
            </a:r>
          </a:p>
          <a:p>
            <a:pPr marL="457200" indent="-457200">
              <a:buAutoNum type="alphaLcParenBoth"/>
            </a:pPr>
            <a:endParaRPr lang="en-US" sz="800" dirty="0"/>
          </a:p>
          <a:p>
            <a:pPr marL="457200" indent="-457200">
              <a:buAutoNum type="alphaLcParenBoth"/>
            </a:pPr>
            <a:r>
              <a:rPr lang="en-US" dirty="0"/>
              <a:t> The Fund shall comprise:</a:t>
            </a:r>
          </a:p>
          <a:p>
            <a:r>
              <a:rPr lang="en-US" dirty="0"/>
              <a:t>	(1) a one-time contribution of $50,000.00 per integrated license to be made on or before October 15, 2022; and </a:t>
            </a:r>
          </a:p>
          <a:p>
            <a:r>
              <a:rPr lang="en-US" dirty="0"/>
              <a:t>	(2) monies allocated to the fund by the General Assembly.</a:t>
            </a:r>
          </a:p>
          <a:p>
            <a:endParaRPr lang="en-US" sz="800" dirty="0"/>
          </a:p>
          <a:p>
            <a:r>
              <a:rPr lang="en-US" dirty="0"/>
              <a:t>(c) The Fund shall be used for the following purposes:</a:t>
            </a:r>
          </a:p>
          <a:p>
            <a:pPr>
              <a:lnSpc>
                <a:spcPct val="150000"/>
              </a:lnSpc>
            </a:pPr>
            <a:r>
              <a:rPr lang="en-US" dirty="0"/>
              <a:t>	</a:t>
            </a:r>
            <a:r>
              <a:rPr lang="en-US" b="1" dirty="0"/>
              <a:t>(1) to provide low-interest rate loans and grants to social equity applicants to pay for ordinary and necessary expenses to 	start and operate a licensed cannabis establishment; </a:t>
            </a:r>
          </a:p>
          <a:p>
            <a:pPr>
              <a:lnSpc>
                <a:spcPct val="150000"/>
              </a:lnSpc>
            </a:pPr>
            <a:r>
              <a:rPr lang="en-US" b="1" dirty="0"/>
              <a:t>	(2) to pay for outreach that may be provided or targeted to attract and support social equity applicants; </a:t>
            </a:r>
          </a:p>
          <a:p>
            <a:pPr>
              <a:lnSpc>
                <a:spcPct val="150000"/>
              </a:lnSpc>
            </a:pPr>
            <a:r>
              <a:rPr lang="en-US" b="1" dirty="0"/>
              <a:t>	(3) to assist with job training and technical assistance for social equity applicants; and </a:t>
            </a:r>
          </a:p>
          <a:p>
            <a:pPr>
              <a:lnSpc>
                <a:spcPct val="150000"/>
              </a:lnSpc>
            </a:pPr>
            <a:r>
              <a:rPr lang="en-US" b="1" dirty="0"/>
              <a:t>	(4) to pay for necessary costs incurred in administering the Fund</a:t>
            </a:r>
          </a:p>
          <a:p>
            <a:pPr>
              <a:lnSpc>
                <a:spcPct val="125000"/>
              </a:lnSpc>
            </a:pPr>
            <a:endParaRPr lang="en-US" b="1" u="sng" dirty="0"/>
          </a:p>
          <a:p>
            <a:pPr>
              <a:lnSpc>
                <a:spcPct val="125000"/>
              </a:lnSpc>
            </a:pPr>
            <a:endParaRPr lang="en-US" b="1" u="sng" dirty="0"/>
          </a:p>
          <a:p>
            <a:pPr>
              <a:lnSpc>
                <a:spcPct val="125000"/>
              </a:lnSpc>
            </a:pPr>
            <a:endParaRPr lang="en-US" b="1" u="sng" dirty="0"/>
          </a:p>
          <a:p>
            <a:pPr>
              <a:lnSpc>
                <a:spcPct val="125000"/>
              </a:lnSpc>
            </a:pPr>
            <a:endParaRPr lang="en-US" b="1" u="sng" dirty="0"/>
          </a:p>
          <a:p>
            <a:pPr>
              <a:lnSpc>
                <a:spcPct val="125000"/>
              </a:lnSpc>
            </a:pPr>
            <a:endParaRPr lang="en-US" b="1" u="sng" dirty="0"/>
          </a:p>
          <a:p>
            <a:pPr>
              <a:lnSpc>
                <a:spcPct val="125000"/>
              </a:lnSpc>
            </a:pPr>
            <a:endParaRPr lang="en-US" sz="1600" b="1" u="sng" dirty="0"/>
          </a:p>
          <a:p>
            <a:pPr>
              <a:lnSpc>
                <a:spcPct val="125000"/>
              </a:lnSpc>
            </a:pPr>
            <a:endParaRPr lang="en-US" sz="1600" b="1" u="sng" dirty="0"/>
          </a:p>
          <a:p>
            <a:pPr>
              <a:lnSpc>
                <a:spcPct val="125000"/>
              </a:lnSpc>
            </a:pPr>
            <a:endParaRPr lang="en-US" sz="1600" b="1" u="sng" dirty="0"/>
          </a:p>
          <a:p>
            <a:pPr>
              <a:lnSpc>
                <a:spcPct val="125000"/>
              </a:lnSpc>
            </a:pPr>
            <a:endParaRPr lang="en-US" dirty="0"/>
          </a:p>
        </p:txBody>
      </p:sp>
      <p:sp>
        <p:nvSpPr>
          <p:cNvPr id="9" name="TextBox 8">
            <a:extLst>
              <a:ext uri="{FF2B5EF4-FFF2-40B4-BE49-F238E27FC236}">
                <a16:creationId xmlns:a16="http://schemas.microsoft.com/office/drawing/2014/main" id="{67CEBBF4-7704-328D-E0BC-5D7937FBDB23}"/>
              </a:ext>
            </a:extLst>
          </p:cNvPr>
          <p:cNvSpPr txBox="1"/>
          <p:nvPr/>
        </p:nvSpPr>
        <p:spPr>
          <a:xfrm>
            <a:off x="233707" y="40319"/>
            <a:ext cx="7810698" cy="953979"/>
          </a:xfrm>
          <a:prstGeom prst="rect">
            <a:avLst/>
          </a:prstGeom>
          <a:noFill/>
        </p:spPr>
        <p:txBody>
          <a:bodyPr wrap="square" rtlCol="0">
            <a:spAutoFit/>
          </a:bodyPr>
          <a:lstStyle/>
          <a:p>
            <a:r>
              <a:rPr lang="en-US" sz="2800" b="1" dirty="0">
                <a:solidFill>
                  <a:schemeClr val="bg1"/>
                </a:solidFill>
              </a:rPr>
              <a:t>Market Investment </a:t>
            </a:r>
          </a:p>
          <a:p>
            <a:endParaRPr lang="en-US" sz="2799" b="1" dirty="0">
              <a:solidFill>
                <a:schemeClr val="bg1"/>
              </a:solidFill>
            </a:endParaRPr>
          </a:p>
        </p:txBody>
      </p:sp>
    </p:spTree>
    <p:extLst>
      <p:ext uri="{BB962C8B-B14F-4D97-AF65-F5344CB8AC3E}">
        <p14:creationId xmlns:p14="http://schemas.microsoft.com/office/powerpoint/2010/main" val="187553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4</a:t>
            </a:fld>
            <a:endParaRPr lang="en-US" sz="1400">
              <a:solidFill>
                <a:schemeClr val="tx1"/>
              </a:solidFill>
            </a:endParaRPr>
          </a:p>
        </p:txBody>
      </p:sp>
      <p:sp>
        <p:nvSpPr>
          <p:cNvPr id="6" name="TextBox 5">
            <a:extLst>
              <a:ext uri="{FF2B5EF4-FFF2-40B4-BE49-F238E27FC236}">
                <a16:creationId xmlns:a16="http://schemas.microsoft.com/office/drawing/2014/main" id="{F042D0E3-96AA-FC13-99F2-774AF16A511A}"/>
              </a:ext>
            </a:extLst>
          </p:cNvPr>
          <p:cNvSpPr txBox="1"/>
          <p:nvPr/>
        </p:nvSpPr>
        <p:spPr>
          <a:xfrm>
            <a:off x="556054" y="816899"/>
            <a:ext cx="9857077" cy="1904817"/>
          </a:xfrm>
          <a:prstGeom prst="rect">
            <a:avLst/>
          </a:prstGeom>
          <a:noFill/>
        </p:spPr>
        <p:txBody>
          <a:bodyPr wrap="square" rtlCol="0">
            <a:spAutoFit/>
          </a:bodyPr>
          <a:lstStyle/>
          <a:p>
            <a:pPr>
              <a:lnSpc>
                <a:spcPct val="125000"/>
              </a:lnSpc>
            </a:pPr>
            <a:r>
              <a:rPr lang="en-US" sz="2400" dirty="0"/>
              <a:t>The Cannabis Control Board (CCB) is a three-member independent executive branch agency that was established through Act 164 of 2020 for the purpose of </a:t>
            </a:r>
            <a:r>
              <a:rPr lang="en-US" sz="2400" b="1" i="1" dirty="0"/>
              <a:t>safely, equitably, and effectively </a:t>
            </a:r>
            <a:r>
              <a:rPr lang="en-US" sz="2400" dirty="0"/>
              <a:t>implementing and administering the laws and rules regulating adult- and medical-use cannabis (marijuana) in Vermont.  </a:t>
            </a: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Introduction</a:t>
            </a:r>
            <a:endParaRPr lang="en-US" sz="2799" b="1" dirty="0">
              <a:solidFill>
                <a:schemeClr val="bg1"/>
              </a:solidFill>
            </a:endParaRPr>
          </a:p>
        </p:txBody>
      </p:sp>
      <p:pic>
        <p:nvPicPr>
          <p:cNvPr id="3" name="Picture 2">
            <a:extLst>
              <a:ext uri="{FF2B5EF4-FFF2-40B4-BE49-F238E27FC236}">
                <a16:creationId xmlns:a16="http://schemas.microsoft.com/office/drawing/2014/main" id="{3C394204-B741-0D1B-BCFC-2E83AC2DCC87}"/>
              </a:ext>
            </a:extLst>
          </p:cNvPr>
          <p:cNvPicPr>
            <a:picLocks noChangeAspect="1"/>
          </p:cNvPicPr>
          <p:nvPr/>
        </p:nvPicPr>
        <p:blipFill>
          <a:blip r:embed="rId3"/>
          <a:stretch>
            <a:fillRect/>
          </a:stretch>
        </p:blipFill>
        <p:spPr>
          <a:xfrm>
            <a:off x="1058958" y="3602300"/>
            <a:ext cx="1693388" cy="1693388"/>
          </a:xfrm>
          <a:prstGeom prst="ellipse">
            <a:avLst/>
          </a:prstGeom>
          <a:ln w="57150">
            <a:noFill/>
          </a:ln>
        </p:spPr>
      </p:pic>
      <p:pic>
        <p:nvPicPr>
          <p:cNvPr id="4" name="Picture 3">
            <a:extLst>
              <a:ext uri="{FF2B5EF4-FFF2-40B4-BE49-F238E27FC236}">
                <a16:creationId xmlns:a16="http://schemas.microsoft.com/office/drawing/2014/main" id="{F9AA3C09-2A93-D477-DD25-D42DB7FA1942}"/>
              </a:ext>
            </a:extLst>
          </p:cNvPr>
          <p:cNvPicPr>
            <a:picLocks noChangeAspect="1"/>
          </p:cNvPicPr>
          <p:nvPr/>
        </p:nvPicPr>
        <p:blipFill>
          <a:blip r:embed="rId4"/>
          <a:stretch>
            <a:fillRect/>
          </a:stretch>
        </p:blipFill>
        <p:spPr>
          <a:xfrm>
            <a:off x="4969615" y="3602300"/>
            <a:ext cx="1693388" cy="1693388"/>
          </a:xfrm>
          <a:prstGeom prst="ellipse">
            <a:avLst/>
          </a:prstGeom>
          <a:ln w="57150">
            <a:noFill/>
          </a:ln>
        </p:spPr>
      </p:pic>
      <p:pic>
        <p:nvPicPr>
          <p:cNvPr id="5" name="Picture 4">
            <a:extLst>
              <a:ext uri="{FF2B5EF4-FFF2-40B4-BE49-F238E27FC236}">
                <a16:creationId xmlns:a16="http://schemas.microsoft.com/office/drawing/2014/main" id="{5CED6EFD-9756-7A92-1C9D-9880356FBCED}"/>
              </a:ext>
            </a:extLst>
          </p:cNvPr>
          <p:cNvPicPr>
            <a:picLocks noChangeAspect="1"/>
          </p:cNvPicPr>
          <p:nvPr/>
        </p:nvPicPr>
        <p:blipFill>
          <a:blip r:embed="rId5"/>
          <a:stretch>
            <a:fillRect/>
          </a:stretch>
        </p:blipFill>
        <p:spPr>
          <a:xfrm>
            <a:off x="8529288" y="3599014"/>
            <a:ext cx="1693388" cy="1693388"/>
          </a:xfrm>
          <a:prstGeom prst="ellipse">
            <a:avLst/>
          </a:prstGeom>
          <a:ln w="57150">
            <a:noFill/>
          </a:ln>
        </p:spPr>
      </p:pic>
      <p:sp>
        <p:nvSpPr>
          <p:cNvPr id="10" name="TextBox 9">
            <a:extLst>
              <a:ext uri="{FF2B5EF4-FFF2-40B4-BE49-F238E27FC236}">
                <a16:creationId xmlns:a16="http://schemas.microsoft.com/office/drawing/2014/main" id="{BB02E481-AC33-C2BD-AA2B-0987A4379675}"/>
              </a:ext>
            </a:extLst>
          </p:cNvPr>
          <p:cNvSpPr txBox="1"/>
          <p:nvPr/>
        </p:nvSpPr>
        <p:spPr>
          <a:xfrm>
            <a:off x="1058958" y="5458751"/>
            <a:ext cx="2303078" cy="369332"/>
          </a:xfrm>
          <a:prstGeom prst="rect">
            <a:avLst/>
          </a:prstGeom>
          <a:noFill/>
        </p:spPr>
        <p:txBody>
          <a:bodyPr wrap="square">
            <a:spAutoFit/>
          </a:bodyPr>
          <a:lstStyle/>
          <a:p>
            <a:r>
              <a:rPr lang="en-US" b="1" dirty="0"/>
              <a:t>James Pepper </a:t>
            </a:r>
            <a:r>
              <a:rPr lang="en-US" dirty="0"/>
              <a:t>(Chair)</a:t>
            </a:r>
          </a:p>
        </p:txBody>
      </p:sp>
      <p:sp>
        <p:nvSpPr>
          <p:cNvPr id="12" name="TextBox 11">
            <a:extLst>
              <a:ext uri="{FF2B5EF4-FFF2-40B4-BE49-F238E27FC236}">
                <a16:creationId xmlns:a16="http://schemas.microsoft.com/office/drawing/2014/main" id="{3DD1D98A-162B-A282-9A04-15CF53D11C26}"/>
              </a:ext>
            </a:extLst>
          </p:cNvPr>
          <p:cNvSpPr txBox="1"/>
          <p:nvPr/>
        </p:nvSpPr>
        <p:spPr>
          <a:xfrm>
            <a:off x="2730790" y="5446289"/>
            <a:ext cx="6096000" cy="369332"/>
          </a:xfrm>
          <a:prstGeom prst="rect">
            <a:avLst/>
          </a:prstGeom>
          <a:noFill/>
        </p:spPr>
        <p:txBody>
          <a:bodyPr wrap="square">
            <a:spAutoFit/>
          </a:bodyPr>
          <a:lstStyle/>
          <a:p>
            <a:pPr algn="ctr"/>
            <a:r>
              <a:rPr lang="en-US" b="1" dirty="0"/>
              <a:t>Kyle Harris</a:t>
            </a:r>
          </a:p>
        </p:txBody>
      </p:sp>
      <p:sp>
        <p:nvSpPr>
          <p:cNvPr id="13" name="TextBox 12">
            <a:extLst>
              <a:ext uri="{FF2B5EF4-FFF2-40B4-BE49-F238E27FC236}">
                <a16:creationId xmlns:a16="http://schemas.microsoft.com/office/drawing/2014/main" id="{91584EB7-DF38-A74C-7078-A137F9512871}"/>
              </a:ext>
            </a:extLst>
          </p:cNvPr>
          <p:cNvSpPr txBox="1"/>
          <p:nvPr/>
        </p:nvSpPr>
        <p:spPr>
          <a:xfrm>
            <a:off x="8118682" y="5467308"/>
            <a:ext cx="2514599" cy="369332"/>
          </a:xfrm>
          <a:prstGeom prst="rect">
            <a:avLst/>
          </a:prstGeom>
          <a:noFill/>
        </p:spPr>
        <p:txBody>
          <a:bodyPr wrap="square" rtlCol="0">
            <a:spAutoFit/>
          </a:bodyPr>
          <a:lstStyle/>
          <a:p>
            <a:pPr algn="ctr"/>
            <a:r>
              <a:rPr lang="en-US" b="1" dirty="0"/>
              <a:t>Julie Hulburd</a:t>
            </a:r>
          </a:p>
        </p:txBody>
      </p:sp>
    </p:spTree>
    <p:extLst>
      <p:ext uri="{BB962C8B-B14F-4D97-AF65-F5344CB8AC3E}">
        <p14:creationId xmlns:p14="http://schemas.microsoft.com/office/powerpoint/2010/main" val="117067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5</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85866" y="88957"/>
            <a:ext cx="6429740" cy="523092"/>
          </a:xfrm>
          <a:prstGeom prst="rect">
            <a:avLst/>
          </a:prstGeom>
          <a:noFill/>
        </p:spPr>
        <p:txBody>
          <a:bodyPr wrap="square" rtlCol="0">
            <a:spAutoFit/>
          </a:bodyPr>
          <a:lstStyle/>
          <a:p>
            <a:r>
              <a:rPr lang="en-US" sz="2800" b="1" dirty="0">
                <a:solidFill>
                  <a:schemeClr val="bg1"/>
                </a:solidFill>
              </a:rPr>
              <a:t>Market Structure</a:t>
            </a:r>
            <a:endParaRPr lang="en-US" sz="2799" b="1" dirty="0">
              <a:solidFill>
                <a:schemeClr val="bg1"/>
              </a:solidFill>
            </a:endParaRPr>
          </a:p>
        </p:txBody>
      </p:sp>
      <p:sp>
        <p:nvSpPr>
          <p:cNvPr id="2" name="TextBox 1">
            <a:extLst>
              <a:ext uri="{FF2B5EF4-FFF2-40B4-BE49-F238E27FC236}">
                <a16:creationId xmlns:a16="http://schemas.microsoft.com/office/drawing/2014/main" id="{432BC4A3-F580-C1D8-0AAB-61C05E64027F}"/>
              </a:ext>
            </a:extLst>
          </p:cNvPr>
          <p:cNvSpPr txBox="1"/>
          <p:nvPr/>
        </p:nvSpPr>
        <p:spPr>
          <a:xfrm>
            <a:off x="197703" y="700642"/>
            <a:ext cx="11793417" cy="6675354"/>
          </a:xfrm>
          <a:prstGeom prst="rect">
            <a:avLst/>
          </a:prstGeom>
          <a:noFill/>
        </p:spPr>
        <p:txBody>
          <a:bodyPr wrap="square" rtlCol="0">
            <a:spAutoFit/>
          </a:bodyPr>
          <a:lstStyle/>
          <a:p>
            <a:pPr>
              <a:lnSpc>
                <a:spcPct val="125000"/>
              </a:lnSpc>
            </a:pPr>
            <a:r>
              <a:rPr lang="en-US" sz="2000" b="1" dirty="0"/>
              <a:t>§ 904a. SMALL CULTIVATORS</a:t>
            </a:r>
          </a:p>
          <a:p>
            <a:pPr>
              <a:lnSpc>
                <a:spcPct val="125000"/>
              </a:lnSpc>
            </a:pPr>
            <a:r>
              <a:rPr lang="en-US" sz="2000" dirty="0"/>
              <a:t>It is the intent of the General Assembly to </a:t>
            </a:r>
            <a:r>
              <a:rPr lang="en-US" sz="2000" b="1" dirty="0">
                <a:highlight>
                  <a:srgbClr val="FFFF00"/>
                </a:highlight>
              </a:rPr>
              <a:t>move as much of the illegal cannabis market as possible into the regulated market</a:t>
            </a:r>
            <a:r>
              <a:rPr lang="en-US" sz="2000" b="1" dirty="0"/>
              <a:t> </a:t>
            </a:r>
            <a:r>
              <a:rPr lang="en-US" sz="2000" dirty="0"/>
              <a:t>for the purposes of consumer protection and public safety. It is also the intent of the General Assembly to </a:t>
            </a:r>
            <a:r>
              <a:rPr lang="en-US" sz="2000" b="1" dirty="0">
                <a:highlight>
                  <a:srgbClr val="FFFF00"/>
                </a:highlight>
              </a:rPr>
              <a:t>encourage participation in the regulated cannabis market by small, local farmers</a:t>
            </a:r>
            <a:r>
              <a:rPr lang="en-US" sz="2000" dirty="0"/>
              <a:t>. In furtherance of these goals, the Board shall consider policies to promote small cultivators as defined in section 861 of this title.  </a:t>
            </a:r>
          </a:p>
          <a:p>
            <a:pPr>
              <a:lnSpc>
                <a:spcPct val="125000"/>
              </a:lnSpc>
            </a:pPr>
            <a:r>
              <a:rPr lang="en-US" sz="2000" b="1" dirty="0"/>
              <a:t>§ 883(b) - Criminal History Records </a:t>
            </a:r>
          </a:p>
          <a:p>
            <a:pPr>
              <a:lnSpc>
                <a:spcPct val="125000"/>
              </a:lnSpc>
            </a:pPr>
            <a:r>
              <a:rPr lang="en-US" sz="2000" dirty="0"/>
              <a:t>The Board shall adopt rules that set forth standards for determining whether an applicant should be denied a cannabis establishment license because of his or her criminal history record </a:t>
            </a:r>
            <a:r>
              <a:rPr lang="en-US" sz="2000" b="1" dirty="0">
                <a:highlight>
                  <a:srgbClr val="FFFF00"/>
                </a:highlight>
              </a:rPr>
              <a:t>based on factors that demonstrate whether the applicant presently poses a threat to public safety or the proper functioning of the regulated market. Nonviolent drug offenses shall not automatically disqualify an applicant.</a:t>
            </a:r>
          </a:p>
          <a:p>
            <a:pPr>
              <a:lnSpc>
                <a:spcPct val="125000"/>
              </a:lnSpc>
            </a:pPr>
            <a:endParaRPr lang="en-US" sz="2000" dirty="0">
              <a:highlight>
                <a:srgbClr val="FFFF00"/>
              </a:highlight>
            </a:endParaRPr>
          </a:p>
          <a:p>
            <a:pPr>
              <a:lnSpc>
                <a:spcPct val="125000"/>
              </a:lnSpc>
            </a:pPr>
            <a:r>
              <a:rPr lang="en-US" sz="2000" b="1" dirty="0"/>
              <a:t>§ 901(d)(3) - One license type per entity </a:t>
            </a:r>
          </a:p>
          <a:p>
            <a:pPr>
              <a:lnSpc>
                <a:spcPct val="125000"/>
              </a:lnSpc>
            </a:pPr>
            <a:r>
              <a:rPr lang="en-US" sz="2000" dirty="0"/>
              <a:t>…[A]n applicant and its affiliates </a:t>
            </a:r>
            <a:r>
              <a:rPr lang="en-US" sz="2000" b="1" dirty="0">
                <a:highlight>
                  <a:srgbClr val="FFFF00"/>
                </a:highlight>
              </a:rPr>
              <a:t>may obtain a maximum of one type of each type of license</a:t>
            </a:r>
            <a:r>
              <a:rPr lang="en-US" sz="2000" dirty="0"/>
              <a:t> as provided in subdivisions (1)(A)–(E) of this subsection (d). Each license shall permit only one location of the establishment.</a:t>
            </a:r>
          </a:p>
          <a:p>
            <a:pPr>
              <a:lnSpc>
                <a:spcPct val="125000"/>
              </a:lnSpc>
            </a:pPr>
            <a:endParaRPr lang="en-US" sz="2000" dirty="0"/>
          </a:p>
          <a:p>
            <a:pPr>
              <a:lnSpc>
                <a:spcPct val="125000"/>
              </a:lnSpc>
            </a:pPr>
            <a:endParaRPr lang="en-US" sz="2400" dirty="0"/>
          </a:p>
        </p:txBody>
      </p:sp>
    </p:spTree>
    <p:extLst>
      <p:ext uri="{BB962C8B-B14F-4D97-AF65-F5344CB8AC3E}">
        <p14:creationId xmlns:p14="http://schemas.microsoft.com/office/powerpoint/2010/main" val="187642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075B-D3A3-29F4-F3C2-EEC4CE4F32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D80EC-E682-646B-0578-BD0F16AF1192}"/>
              </a:ext>
            </a:extLst>
          </p:cNvPr>
          <p:cNvSpPr>
            <a:spLocks noGrp="1"/>
          </p:cNvSpPr>
          <p:nvPr>
            <p:ph type="title"/>
          </p:nvPr>
        </p:nvSpPr>
        <p:spPr>
          <a:xfrm>
            <a:off x="1241913" y="231021"/>
            <a:ext cx="10512862" cy="1325218"/>
          </a:xfrm>
        </p:spPr>
        <p:txBody>
          <a:bodyPr/>
          <a:lstStyle/>
          <a:p>
            <a:pPr algn="ctr"/>
            <a:r>
              <a:rPr lang="en-US" dirty="0"/>
              <a:t>Adult-Use Program License Count History</a:t>
            </a:r>
          </a:p>
        </p:txBody>
      </p:sp>
      <p:pic>
        <p:nvPicPr>
          <p:cNvPr id="3074" name="Picture 2" descr="ccb logo">
            <a:extLst>
              <a:ext uri="{FF2B5EF4-FFF2-40B4-BE49-F238E27FC236}">
                <a16:creationId xmlns:a16="http://schemas.microsoft.com/office/drawing/2014/main" id="{D7054744-92AF-138F-7C4A-18B30451A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53" y="231021"/>
            <a:ext cx="1123657" cy="11236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45E7EC32-E1EC-4423-74B0-8F462F6DF055}"/>
              </a:ext>
            </a:extLst>
          </p:cNvPr>
          <p:cNvGraphicFramePr>
            <a:graphicFrameLocks/>
          </p:cNvGraphicFramePr>
          <p:nvPr/>
        </p:nvGraphicFramePr>
        <p:xfrm>
          <a:off x="837982" y="1633325"/>
          <a:ext cx="10719637" cy="47222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510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75A3-04A8-3E73-C69E-9DA6548C9055}"/>
              </a:ext>
            </a:extLst>
          </p:cNvPr>
          <p:cNvSpPr>
            <a:spLocks noGrp="1"/>
          </p:cNvSpPr>
          <p:nvPr>
            <p:ph type="title"/>
          </p:nvPr>
        </p:nvSpPr>
        <p:spPr/>
        <p:txBody>
          <a:bodyPr/>
          <a:lstStyle/>
          <a:p>
            <a:pPr algn="ctr"/>
            <a:r>
              <a:rPr lang="en-US"/>
              <a:t>Adult-Use Program Licensing Overview</a:t>
            </a:r>
          </a:p>
        </p:txBody>
      </p:sp>
      <p:pic>
        <p:nvPicPr>
          <p:cNvPr id="3074" name="Picture 2" descr="ccb logo">
            <a:extLst>
              <a:ext uri="{FF2B5EF4-FFF2-40B4-BE49-F238E27FC236}">
                <a16:creationId xmlns:a16="http://schemas.microsoft.com/office/drawing/2014/main" id="{66A8FA01-DDCF-306F-CD10-C3FDD6A22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53" y="231021"/>
            <a:ext cx="1123657" cy="11236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729154DA-A0CB-DAEA-F4CA-E609E2EF1C0A}"/>
              </a:ext>
            </a:extLst>
          </p:cNvPr>
          <p:cNvGraphicFramePr>
            <a:graphicFrameLocks/>
          </p:cNvGraphicFramePr>
          <p:nvPr/>
        </p:nvGraphicFramePr>
        <p:xfrm>
          <a:off x="1201166" y="1493547"/>
          <a:ext cx="9524290" cy="47045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6052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885C7-AC8D-0EB8-C940-E46C2786078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EDD76D4-B56F-6348-30B8-6C704FBF672B}"/>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9ACBB342-595D-1631-70E2-015304DC935B}"/>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8</a:t>
            </a:fld>
            <a:endParaRPr lang="en-US" sz="1400">
              <a:solidFill>
                <a:schemeClr val="tx1"/>
              </a:solidFill>
            </a:endParaRPr>
          </a:p>
        </p:txBody>
      </p:sp>
      <p:sp>
        <p:nvSpPr>
          <p:cNvPr id="9" name="TextBox 8">
            <a:extLst>
              <a:ext uri="{FF2B5EF4-FFF2-40B4-BE49-F238E27FC236}">
                <a16:creationId xmlns:a16="http://schemas.microsoft.com/office/drawing/2014/main" id="{7EB36E96-0A0C-9779-C4B4-1BBDF8A3FA5C}"/>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Market Structure</a:t>
            </a:r>
            <a:endParaRPr lang="en-US" sz="2799" b="1" dirty="0">
              <a:solidFill>
                <a:schemeClr val="bg1"/>
              </a:solidFill>
            </a:endParaRPr>
          </a:p>
        </p:txBody>
      </p:sp>
      <p:pic>
        <p:nvPicPr>
          <p:cNvPr id="4" name="Picture 3" descr="Map&#10;&#10;AI-generated content may be incorrect.">
            <a:extLst>
              <a:ext uri="{FF2B5EF4-FFF2-40B4-BE49-F238E27FC236}">
                <a16:creationId xmlns:a16="http://schemas.microsoft.com/office/drawing/2014/main" id="{67E9EBCD-B7AD-8B3B-F625-3C43FF401B0D}"/>
              </a:ext>
            </a:extLst>
          </p:cNvPr>
          <p:cNvPicPr>
            <a:picLocks noChangeAspect="1"/>
          </p:cNvPicPr>
          <p:nvPr/>
        </p:nvPicPr>
        <p:blipFill>
          <a:blip r:embed="rId3"/>
          <a:stretch>
            <a:fillRect/>
          </a:stretch>
        </p:blipFill>
        <p:spPr>
          <a:xfrm>
            <a:off x="8371525" y="816682"/>
            <a:ext cx="3310128" cy="5721423"/>
          </a:xfrm>
          <a:prstGeom prst="rect">
            <a:avLst/>
          </a:prstGeom>
        </p:spPr>
      </p:pic>
      <p:pic>
        <p:nvPicPr>
          <p:cNvPr id="6" name="Picture 5" descr="Chart, bar chart&#10;&#10;AI-generated content may be incorrect.">
            <a:extLst>
              <a:ext uri="{FF2B5EF4-FFF2-40B4-BE49-F238E27FC236}">
                <a16:creationId xmlns:a16="http://schemas.microsoft.com/office/drawing/2014/main" id="{E39B62C2-4D74-A3C3-A366-D0FBAD2D4B38}"/>
              </a:ext>
            </a:extLst>
          </p:cNvPr>
          <p:cNvPicPr>
            <a:picLocks noChangeAspect="1"/>
          </p:cNvPicPr>
          <p:nvPr/>
        </p:nvPicPr>
        <p:blipFill>
          <a:blip r:embed="rId4"/>
          <a:stretch>
            <a:fillRect/>
          </a:stretch>
        </p:blipFill>
        <p:spPr>
          <a:xfrm>
            <a:off x="0" y="1786683"/>
            <a:ext cx="8261970" cy="4028901"/>
          </a:xfrm>
          <a:prstGeom prst="rect">
            <a:avLst/>
          </a:prstGeom>
        </p:spPr>
      </p:pic>
    </p:spTree>
    <p:extLst>
      <p:ext uri="{BB962C8B-B14F-4D97-AF65-F5344CB8AC3E}">
        <p14:creationId xmlns:p14="http://schemas.microsoft.com/office/powerpoint/2010/main" val="3434672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AI-generated content may be incorrect.">
            <a:extLst>
              <a:ext uri="{FF2B5EF4-FFF2-40B4-BE49-F238E27FC236}">
                <a16:creationId xmlns:a16="http://schemas.microsoft.com/office/drawing/2014/main" id="{A9A43D4A-E933-9F61-59D7-B295DC8C346E}"/>
              </a:ext>
            </a:extLst>
          </p:cNvPr>
          <p:cNvPicPr>
            <a:picLocks noChangeAspect="1"/>
          </p:cNvPicPr>
          <p:nvPr/>
        </p:nvPicPr>
        <p:blipFill>
          <a:blip r:embed="rId3"/>
          <a:srcRect l="-691" t="51934" r="58687"/>
          <a:stretch>
            <a:fillRect/>
          </a:stretch>
        </p:blipFill>
        <p:spPr>
          <a:xfrm>
            <a:off x="7004175" y="1380254"/>
            <a:ext cx="4283280" cy="3064459"/>
          </a:xfrm>
          <a:prstGeom prst="rect">
            <a:avLst/>
          </a:prstGeom>
        </p:spPr>
      </p:pic>
      <p:pic>
        <p:nvPicPr>
          <p:cNvPr id="5" name="Picture 4" descr="Chart, line chart&#10;&#10;AI-generated content may be incorrect.">
            <a:extLst>
              <a:ext uri="{FF2B5EF4-FFF2-40B4-BE49-F238E27FC236}">
                <a16:creationId xmlns:a16="http://schemas.microsoft.com/office/drawing/2014/main" id="{CA07C1C2-1C63-778E-D23D-BC71752992F6}"/>
              </a:ext>
            </a:extLst>
          </p:cNvPr>
          <p:cNvPicPr>
            <a:picLocks noChangeAspect="1"/>
          </p:cNvPicPr>
          <p:nvPr/>
        </p:nvPicPr>
        <p:blipFill>
          <a:blip r:embed="rId3"/>
          <a:srcRect l="24608" t="14139" r="16020" b="44691"/>
          <a:stretch>
            <a:fillRect/>
          </a:stretch>
        </p:blipFill>
        <p:spPr>
          <a:xfrm>
            <a:off x="6003607" y="4179282"/>
            <a:ext cx="6284416" cy="2649326"/>
          </a:xfrm>
          <a:prstGeom prst="rect">
            <a:avLst/>
          </a:prstGeom>
        </p:spPr>
      </p:pic>
      <p:pic>
        <p:nvPicPr>
          <p:cNvPr id="2" name="Picture 1" descr="Chart, line chart&#10;&#10;AI-generated content may be incorrect.">
            <a:extLst>
              <a:ext uri="{FF2B5EF4-FFF2-40B4-BE49-F238E27FC236}">
                <a16:creationId xmlns:a16="http://schemas.microsoft.com/office/drawing/2014/main" id="{BEBD1B4D-B901-B7AF-E809-0C64FDA2D5EF}"/>
              </a:ext>
            </a:extLst>
          </p:cNvPr>
          <p:cNvPicPr>
            <a:picLocks noChangeAspect="1"/>
          </p:cNvPicPr>
          <p:nvPr/>
        </p:nvPicPr>
        <p:blipFill>
          <a:blip r:embed="rId3"/>
          <a:srcRect l="43062" t="56472" r="952" b="-2471"/>
          <a:stretch>
            <a:fillRect/>
          </a:stretch>
        </p:blipFill>
        <p:spPr>
          <a:xfrm>
            <a:off x="163785" y="3547433"/>
            <a:ext cx="5766841" cy="3042617"/>
          </a:xfrm>
          <a:prstGeom prst="rect">
            <a:avLst/>
          </a:prstGeom>
        </p:spPr>
      </p:pic>
      <p:sp>
        <p:nvSpPr>
          <p:cNvPr id="7" name="Title 1">
            <a:extLst>
              <a:ext uri="{FF2B5EF4-FFF2-40B4-BE49-F238E27FC236}">
                <a16:creationId xmlns:a16="http://schemas.microsoft.com/office/drawing/2014/main" id="{022A7005-509C-68FA-23CD-A103C676134D}"/>
              </a:ext>
            </a:extLst>
          </p:cNvPr>
          <p:cNvSpPr>
            <a:spLocks noGrp="1"/>
          </p:cNvSpPr>
          <p:nvPr>
            <p:ph type="title"/>
          </p:nvPr>
        </p:nvSpPr>
        <p:spPr>
          <a:xfrm>
            <a:off x="1716696" y="410047"/>
            <a:ext cx="9178838" cy="976121"/>
          </a:xfrm>
        </p:spPr>
        <p:txBody>
          <a:bodyPr>
            <a:normAutofit/>
          </a:bodyPr>
          <a:lstStyle/>
          <a:p>
            <a:pPr algn="ctr"/>
            <a:r>
              <a:rPr lang="en-US"/>
              <a:t>Product Registrations</a:t>
            </a:r>
          </a:p>
        </p:txBody>
      </p:sp>
      <p:pic>
        <p:nvPicPr>
          <p:cNvPr id="11" name="Picture 4" descr="ccb logo">
            <a:extLst>
              <a:ext uri="{FF2B5EF4-FFF2-40B4-BE49-F238E27FC236}">
                <a16:creationId xmlns:a16="http://schemas.microsoft.com/office/drawing/2014/main" id="{7001F76A-73E3-F4D8-DE48-31E91CBB7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553" y="290864"/>
            <a:ext cx="1123657" cy="11236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hart, line chart&#10;&#10;AI-generated content may be incorrect.">
            <a:extLst>
              <a:ext uri="{FF2B5EF4-FFF2-40B4-BE49-F238E27FC236}">
                <a16:creationId xmlns:a16="http://schemas.microsoft.com/office/drawing/2014/main" id="{511667FF-7014-59BE-5752-6C8A19CDFD47}"/>
              </a:ext>
            </a:extLst>
          </p:cNvPr>
          <p:cNvPicPr>
            <a:picLocks noChangeAspect="1"/>
          </p:cNvPicPr>
          <p:nvPr/>
        </p:nvPicPr>
        <p:blipFill>
          <a:blip r:embed="rId3"/>
          <a:srcRect t="9816" r="79163" b="44421"/>
          <a:stretch>
            <a:fillRect/>
          </a:stretch>
        </p:blipFill>
        <p:spPr>
          <a:xfrm>
            <a:off x="4421936" y="1370593"/>
            <a:ext cx="2045465" cy="2808689"/>
          </a:xfrm>
          <a:prstGeom prst="rect">
            <a:avLst/>
          </a:prstGeom>
        </p:spPr>
      </p:pic>
      <p:pic>
        <p:nvPicPr>
          <p:cNvPr id="14" name="Picture 2" descr="Chart, bar chart&#10;&#10;AI-generated content may be incorrect.">
            <a:extLst>
              <a:ext uri="{FF2B5EF4-FFF2-40B4-BE49-F238E27FC236}">
                <a16:creationId xmlns:a16="http://schemas.microsoft.com/office/drawing/2014/main" id="{EAC93712-7403-FBB3-2588-E828F77B91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267" t="8994" r="53344" b="75762"/>
          <a:stretch>
            <a:fillRect/>
          </a:stretch>
        </p:blipFill>
        <p:spPr bwMode="auto">
          <a:xfrm>
            <a:off x="2380518" y="2217302"/>
            <a:ext cx="1753859" cy="10629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hart, bar chart&#10;&#10;AI-generated content may be incorrect.">
            <a:extLst>
              <a:ext uri="{FF2B5EF4-FFF2-40B4-BE49-F238E27FC236}">
                <a16:creationId xmlns:a16="http://schemas.microsoft.com/office/drawing/2014/main" id="{8B0DD8AB-B1CB-2A4D-5CDF-C57447ABBB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563" t="8994" r="67123" b="75762"/>
          <a:stretch>
            <a:fillRect/>
          </a:stretch>
        </p:blipFill>
        <p:spPr bwMode="auto">
          <a:xfrm>
            <a:off x="286949" y="1511682"/>
            <a:ext cx="2232312" cy="106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019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44f6b11f-352b-4b55-89fb-a13ff59a4359">
      <UserInfo>
        <DisplayName>Pepper, James</DisplayName>
        <AccountId>13</AccountId>
        <AccountType/>
      </UserInfo>
      <UserInfo>
        <DisplayName>Harris, Kyle</DisplayName>
        <AccountId>15</AccountId>
        <AccountType/>
      </UserInfo>
      <UserInfo>
        <DisplayName>Hulburd, Julie</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EF341CB458934A96C02A3F8C877716" ma:contentTypeVersion="12" ma:contentTypeDescription="Create a new document." ma:contentTypeScope="" ma:versionID="2f1f75d85fb9774990ed80f4d6a9e499">
  <xsd:schema xmlns:xsd="http://www.w3.org/2001/XMLSchema" xmlns:xs="http://www.w3.org/2001/XMLSchema" xmlns:p="http://schemas.microsoft.com/office/2006/metadata/properties" xmlns:ns1="http://schemas.microsoft.com/sharepoint/v3" xmlns:ns2="388b5958-f5db-4f94-ab3e-91e85fea9a40" xmlns:ns3="44f6b11f-352b-4b55-89fb-a13ff59a4359" targetNamespace="http://schemas.microsoft.com/office/2006/metadata/properties" ma:root="true" ma:fieldsID="4b9180e0490644399b6f38be13619d68" ns1:_="" ns2:_="" ns3:_="">
    <xsd:import namespace="http://schemas.microsoft.com/sharepoint/v3"/>
    <xsd:import namespace="388b5958-f5db-4f94-ab3e-91e85fea9a40"/>
    <xsd:import namespace="44f6b11f-352b-4b55-89fb-a13ff59a43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8b5958-f5db-4f94-ab3e-91e85fea9a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f6b11f-352b-4b55-89fb-a13ff59a435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82119C-2D69-44C1-91ED-532AA7DEE4ED}">
  <ds:schemaRefs>
    <ds:schemaRef ds:uri="http://schemas.openxmlformats.org/package/2006/metadata/core-properties"/>
    <ds:schemaRef ds:uri="http://purl.org/dc/elements/1.1/"/>
    <ds:schemaRef ds:uri="http://schemas.microsoft.com/office/2006/metadata/properties"/>
    <ds:schemaRef ds:uri="388b5958-f5db-4f94-ab3e-91e85fea9a40"/>
    <ds:schemaRef ds:uri="http://schemas.microsoft.com/office/2006/documentManagement/types"/>
    <ds:schemaRef ds:uri="http://schemas.microsoft.com/sharepoint/v3"/>
    <ds:schemaRef ds:uri="http://purl.org/dc/dcmitype/"/>
    <ds:schemaRef ds:uri="http://schemas.microsoft.com/office/infopath/2007/PartnerControls"/>
    <ds:schemaRef ds:uri="44f6b11f-352b-4b55-89fb-a13ff59a4359"/>
    <ds:schemaRef ds:uri="http://www.w3.org/XML/1998/namespace"/>
    <ds:schemaRef ds:uri="http://purl.org/dc/terms/"/>
  </ds:schemaRefs>
</ds:datastoreItem>
</file>

<file path=customXml/itemProps2.xml><?xml version="1.0" encoding="utf-8"?>
<ds:datastoreItem xmlns:ds="http://schemas.openxmlformats.org/officeDocument/2006/customXml" ds:itemID="{A5C2EAF7-53C2-4594-8715-072D4D6BCF25}">
  <ds:schemaRefs>
    <ds:schemaRef ds:uri="388b5958-f5db-4f94-ab3e-91e85fea9a40"/>
    <ds:schemaRef ds:uri="44f6b11f-352b-4b55-89fb-a13ff59a43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7D6853-FBCC-49CC-AF69-43F1C629C259}">
  <ds:schemaRefs>
    <ds:schemaRef ds:uri="http://schemas.microsoft.com/sharepoint/v3/contenttype/forms"/>
  </ds:schemaRefs>
</ds:datastoreItem>
</file>

<file path=docMetadata/LabelInfo.xml><?xml version="1.0" encoding="utf-8"?>
<clbl:labelList xmlns:clbl="http://schemas.microsoft.com/office/2020/mipLabelMetadata">
  <clbl:label id="{20b4933b-baad-433c-9c02-70edcc7559c6}" enabled="0" method="" siteId="{20b4933b-baad-433c-9c02-70edcc7559c6}" removed="1"/>
</clbl:labelList>
</file>

<file path=docProps/app.xml><?xml version="1.0" encoding="utf-8"?>
<Properties xmlns="http://schemas.openxmlformats.org/officeDocument/2006/extended-properties" xmlns:vt="http://schemas.openxmlformats.org/officeDocument/2006/docPropsVTypes">
  <Template>Office Theme</Template>
  <TotalTime>34168</TotalTime>
  <Words>2139</Words>
  <Application>Microsoft Office PowerPoint</Application>
  <PresentationFormat>Custom</PresentationFormat>
  <Paragraphs>338</Paragraphs>
  <Slides>33</Slides>
  <Notes>31</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Aptos Narrow</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Adult-Use Program License Count History</vt:lpstr>
      <vt:lpstr>Adult-Use Program Licensing Overview</vt:lpstr>
      <vt:lpstr>PowerPoint Presentation</vt:lpstr>
      <vt:lpstr>Product Registrations</vt:lpstr>
      <vt:lpstr>Medical Program Overview</vt:lpstr>
      <vt:lpstr>Medical Program Overview</vt:lpstr>
      <vt:lpstr>PowerPoint Presentation</vt:lpstr>
      <vt:lpstr>Compliance and Enforcement Overview FY25</vt:lpstr>
      <vt:lpstr>Compliance and Enforcement Overview Calendar Year 2025</vt:lpstr>
      <vt:lpstr>Compliance and Enforcement Data Complaints and Warnings</vt:lpstr>
      <vt:lpstr>Compliance and Enforcement Data Notices of Violation and Administrative Penalties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Tvert</dc:creator>
  <cp:lastModifiedBy>Pepper, James</cp:lastModifiedBy>
  <cp:revision>29</cp:revision>
  <dcterms:created xsi:type="dcterms:W3CDTF">2021-07-01T16:41:02Z</dcterms:created>
  <dcterms:modified xsi:type="dcterms:W3CDTF">2026-01-09T02:20:12Z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0x0101003CEF341CB458934A96C02A3F8C877716</vt:lpwstr>
  </property>
</Properties>
</file>