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60" r:id="rId4"/>
    <p:sldId id="276" r:id="rId5"/>
    <p:sldId id="277" r:id="rId6"/>
    <p:sldId id="278" r:id="rId7"/>
    <p:sldId id="279" r:id="rId8"/>
    <p:sldId id="283" r:id="rId9"/>
    <p:sldId id="282" r:id="rId10"/>
    <p:sldId id="281" r:id="rId11"/>
    <p:sldId id="280" r:id="rId12"/>
    <p:sldId id="28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2628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D24B2-4A90-47BA-8E13-A303660B419B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AE0DA-63CD-41A5-AB2F-7058E0C90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0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D3F90-E803-4977-9C9D-0AFA39BD8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EAB136-2194-422F-A7D1-EE487A0CC2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83AEC-82C5-4D86-91DA-E5B5165CC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A138-D08B-4688-BD37-F699C4F40BAB}" type="datetime1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6BCF0-D469-4F5E-8D3F-25CB78772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C9150-367B-4DCC-B054-9B1039A4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80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9A4BA-E8A0-4379-B1A3-CED631646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20E8AE-3F58-40E0-84C4-0F66EE712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E8B95-6175-470E-B3B8-A0027924F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6E98-3203-405D-A356-225ED48264D5}" type="datetime1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441BF-A628-427F-9525-ABD1466D9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2E067-EC45-4A43-B4D1-C623E0CBC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56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DEE544-5B98-428D-A894-4024B3D7D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4978E5-616F-4D6F-87B3-3332D1568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2B50F-ACFC-41B4-9F5E-AE93B69E2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EF47-69A3-4F8B-8169-208F7014A957}" type="datetime1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E4A90-E180-49D1-8110-EAEF2E8CE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0CE20-BAB0-4ECC-9507-A19F2825F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FFD38-7251-4B36-B353-87B09129C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EC1C-B957-4E69-9271-D97B44973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4C736-C188-452F-9F6C-C846A0CAC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C1A6B-E1DB-49BC-91B4-FD26199D1AC5}" type="datetime1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89D90-1C28-4F96-B955-7FB6B8064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53CC7-7AA9-409E-9F2C-BFB8314BA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5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767EC-9823-433C-8C98-A5981DAF2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797AB9-FE0E-4D7C-8E89-14DEE1AF3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FFCF0-91B3-42AB-B4D8-1295EB380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5C63-5547-44D9-BFB0-920E4C8FC090}" type="datetime1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C1251-C7AA-487C-8A7D-57C965D7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BF7A3-13DC-4584-AB35-9F72C6C9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8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F14E4-933F-4889-B747-EA14D9E50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448E4-B95C-48A9-8F22-D3E09A5F9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540C39-8270-4957-9A5A-909C45D62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A94B6-CAE5-4A6D-80A4-59F4BC327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8262-6543-424A-9458-811D2D711357}" type="datetime1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2CB60-55B6-4A0B-AECB-0FEC6A624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45A7CB-BC2A-45C7-810B-540E7EBAC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760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BF660-6A63-41D8-AF3B-1079E4122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97846-04DC-4366-88BA-3D670F0C2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F4ED6D-8901-402F-894C-1C76C007B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4BC77-F5DD-41F2-B446-7E844F1F2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E7F3BA-D3F6-4AD1-A061-2A09511C07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2CEAC6-9D25-428C-A057-EE42CD896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3C91-2FD7-4520-95D4-31D656A3B56D}" type="datetime1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516C55-3BB8-44FA-8B1D-87F9C445E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CFD1C1-31E7-4047-A5EF-A80432BA7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34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E79E8-082C-4A50-B1AF-667DA9F0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B9D116-6755-46DC-83DC-7D72848D5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52BB-941C-4464-B799-342F072B6206}" type="datetime1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CDCFAC-B9A4-41E5-B45F-3EEB19077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DDEC1D-7824-4C67-8915-E4A1BA96C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4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BE68A5-5D00-4EA8-A9CB-9F550973E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B59A-55CE-436E-A43C-25B31982C2EF}" type="datetime1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7B83E8-FDD7-41F6-8E31-CEFD73C32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EF8DE3-0A87-4937-9219-6376804FF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1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063DF-63C4-4103-B170-1A0B61841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873EB-76B7-492A-8E0E-2F4880742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5E3421-5B62-432D-8087-CBA9FC57A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B187D7-5B5C-45F2-B0B8-13C4783C1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BA67-7299-4912-9F72-56075AC928E0}" type="datetime1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7F6866-3078-4E88-AD8C-D44F0C053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ACCFA-4CCC-412F-BE79-FFF6CF838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1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E33C7-A958-4066-A1DF-AC2AAF842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B3B816-43DD-426B-AC2C-2A3CB50EDD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366D58-DD2A-49DD-BF77-95DE265AB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FE545-62EF-4391-9A4D-FBC5C7D2D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29E7-97F2-4F63-B8A8-40FEAFE18A3D}" type="datetime1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44663-2767-4D62-9E6F-4BB061CEE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E700CA-D216-42A3-B357-3FBD8C1F3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4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CA8818-C3A1-421E-B077-257DB1FC1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64DF4-8079-45C1-A412-B51B69A99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4212C-1EF9-4A72-9285-D6D4BD249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03A5-FA08-46E8-BDC8-E79E13650AF3}" type="datetime1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AD256-1F21-4187-AEA4-F152937034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56847-B531-47EF-9110-CA4A22D2EE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749C9-057E-478C-A064-B909D2D13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4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A51CC-353E-4E7C-97C1-FA740A35A1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the Budget is Structured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A6E193-9AC8-4FA3-B2CC-1AA5F4AE74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Senate Committee on Appropriations</a:t>
            </a:r>
          </a:p>
          <a:p>
            <a:r>
              <a:rPr lang="en-US" dirty="0"/>
              <a:t>Grady Nixon, Fiscal Editor</a:t>
            </a:r>
          </a:p>
          <a:p>
            <a:r>
              <a:rPr lang="en-US" dirty="0"/>
              <a:t>January 16, 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65569F-D5C3-4AEA-B0C0-7D7F44F80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12" y="5735637"/>
            <a:ext cx="11890951" cy="93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533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5B1A-7035-4C06-97DE-336D03D4D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BDBEF-6E23-4F46-AB64-66E39F8B3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37363" cy="43180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Everything else</a:t>
            </a:r>
            <a:r>
              <a:rPr lang="en-US" dirty="0"/>
              <a:t>, mostly</a:t>
            </a:r>
          </a:p>
          <a:p>
            <a:r>
              <a:rPr lang="en-US" dirty="0"/>
              <a:t>Language corresponding to the numbers sections</a:t>
            </a:r>
          </a:p>
          <a:p>
            <a:r>
              <a:rPr lang="en-US" dirty="0"/>
              <a:t>There isn’t an E section for every B section, but every E section links up with a B section</a:t>
            </a:r>
          </a:p>
          <a:p>
            <a:r>
              <a:rPr lang="en-US" dirty="0"/>
              <a:t>Mix of annual language and new language</a:t>
            </a:r>
          </a:p>
          <a:p>
            <a:r>
              <a:rPr lang="en-US" dirty="0"/>
              <a:t>Annual language will typically have the same number year to year</a:t>
            </a:r>
          </a:p>
          <a:p>
            <a:r>
              <a:rPr lang="en-US" dirty="0"/>
              <a:t>If two or more E sections relate to a particular B section, they’ll be numbered as .1, .2, etc.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C855CB-4E98-4245-94B7-DEC20B54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96668F-589C-4C33-B8C9-337287CAF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70" y="6007879"/>
            <a:ext cx="10959843" cy="6969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F8E58EC-D362-7A92-E52A-2DEA0219EF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12" y="945761"/>
            <a:ext cx="4391025" cy="1600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3346B2-F593-DBC5-59C0-5C9A7DCBEF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9449" y="2847977"/>
            <a:ext cx="447675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773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5B1A-7035-4C06-97DE-336D03D4D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925" y="365125"/>
            <a:ext cx="11669485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F, G, H, I, J, K, L, M, N, O, P, Q, R, S, T, U, V, W, X, Y, and Z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BDBEF-6E23-4F46-AB64-66E39F8B3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 year to year</a:t>
            </a:r>
          </a:p>
          <a:p>
            <a:r>
              <a:rPr lang="en-US" dirty="0"/>
              <a:t>Sometimes aren’t in the bill at all</a:t>
            </a:r>
          </a:p>
          <a:p>
            <a:r>
              <a:rPr lang="en-US" dirty="0"/>
              <a:t>These are sections that get </a:t>
            </a:r>
            <a:r>
              <a:rPr lang="en-US" i="1" dirty="0"/>
              <a:t>pulled into the bill</a:t>
            </a:r>
            <a:endParaRPr lang="en-US" dirty="0"/>
          </a:p>
          <a:p>
            <a:r>
              <a:rPr lang="en-US" dirty="0"/>
              <a:t>Act 113:</a:t>
            </a:r>
          </a:p>
          <a:p>
            <a:pPr lvl="1"/>
            <a:r>
              <a:rPr lang="en-US" dirty="0"/>
              <a:t>F Sections – financial regulation fees</a:t>
            </a:r>
          </a:p>
          <a:p>
            <a:pPr lvl="1"/>
            <a:r>
              <a:rPr lang="en-US" dirty="0"/>
              <a:t>G Sections – Pay Act</a:t>
            </a:r>
          </a:p>
          <a:p>
            <a:pPr lvl="1"/>
            <a:r>
              <a:rPr lang="en-US" dirty="0"/>
              <a:t>H Section – effective dates</a:t>
            </a:r>
          </a:p>
          <a:p>
            <a:pPr marL="228600" lvl="1"/>
            <a:r>
              <a:rPr lang="en-US" sz="2800" dirty="0"/>
              <a:t>The effective dates section is always last and always has its own section letter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C855CB-4E98-4245-94B7-DEC20B54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96668F-589C-4C33-B8C9-337287CAF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70" y="6007879"/>
            <a:ext cx="10959843" cy="69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630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5B1A-7035-4C06-97DE-336D03D4D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Wrapping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BDBEF-6E23-4F46-AB64-66E39F8B3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lot of the budget is annual language</a:t>
            </a:r>
          </a:p>
          <a:p>
            <a:r>
              <a:rPr lang="en-US" dirty="0"/>
              <a:t>Some of what’s in the Governor’s recommended budget will get pulled into the Budget Adjustment Act</a:t>
            </a:r>
          </a:p>
          <a:p>
            <a:r>
              <a:rPr lang="en-US" dirty="0"/>
              <a:t>Things that are missed in the Budget Adjustment Act will get pulled into the budget</a:t>
            </a:r>
          </a:p>
          <a:p>
            <a:r>
              <a:rPr lang="en-US" dirty="0"/>
              <a:t>A Sections explain the bill</a:t>
            </a:r>
          </a:p>
          <a:p>
            <a:r>
              <a:rPr lang="en-US" dirty="0"/>
              <a:t>B Sections appropriate</a:t>
            </a:r>
          </a:p>
          <a:p>
            <a:r>
              <a:rPr lang="en-US" dirty="0"/>
              <a:t>C Sections affect the current fiscal year</a:t>
            </a:r>
          </a:p>
          <a:p>
            <a:r>
              <a:rPr lang="en-US" dirty="0"/>
              <a:t>D Sections move money around</a:t>
            </a:r>
          </a:p>
          <a:p>
            <a:r>
              <a:rPr lang="en-US" dirty="0"/>
              <a:t>E Sections </a:t>
            </a:r>
            <a:r>
              <a:rPr lang="en-US"/>
              <a:t>contain language </a:t>
            </a:r>
            <a:r>
              <a:rPr lang="en-US" dirty="0"/>
              <a:t>relating to corresponding B Sections</a:t>
            </a:r>
          </a:p>
          <a:p>
            <a:r>
              <a:rPr lang="en-US" dirty="0"/>
              <a:t>Other sections vary year to year and come from other bills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C855CB-4E98-4245-94B7-DEC20B54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96668F-589C-4C33-B8C9-337287CAF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70" y="6007879"/>
            <a:ext cx="10959843" cy="69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934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8C04B-A52F-44F0-B472-805BFEDBD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413157"/>
            <a:ext cx="3091249" cy="308318"/>
          </a:xfrm>
        </p:spPr>
        <p:txBody>
          <a:bodyPr/>
          <a:lstStyle/>
          <a:p>
            <a:fld id="{85D749C9-057E-478C-A064-B909D2D136A3}" type="slidenum">
              <a:rPr lang="en-US" smtClean="0"/>
              <a:t>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B781AF-7BF7-4C1F-A937-452AACC0AD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70" y="6007879"/>
            <a:ext cx="11254980" cy="69694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50054C2-5642-2733-D3EC-06F1BB5975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521" y="142903"/>
            <a:ext cx="11756957" cy="622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0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5B1A-7035-4C06-97DE-336D03D4D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Reading the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BDBEF-6E23-4F46-AB64-66E39F8B3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numbering structure from all other bills</a:t>
            </a:r>
          </a:p>
          <a:p>
            <a:r>
              <a:rPr lang="en-US" dirty="0"/>
              <a:t>Different numbering structure from the Budget Adjustment Act</a:t>
            </a:r>
          </a:p>
          <a:p>
            <a:r>
              <a:rPr lang="en-US" dirty="0"/>
              <a:t>Same numbering structure year to year (mostly)</a:t>
            </a:r>
          </a:p>
          <a:p>
            <a:r>
              <a:rPr lang="en-US" dirty="0"/>
              <a:t>A, B, C, D, and E sections</a:t>
            </a:r>
          </a:p>
          <a:p>
            <a:r>
              <a:rPr lang="en-US" dirty="0"/>
              <a:t>Plus some others…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C855CB-4E98-4245-94B7-DEC20B54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96668F-589C-4C33-B8C9-337287CAF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70" y="6007879"/>
            <a:ext cx="10959843" cy="69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202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5B1A-7035-4C06-97DE-336D03D4D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BDBEF-6E23-4F46-AB64-66E39F8B3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Annual explanatory sections</a:t>
            </a:r>
          </a:p>
          <a:p>
            <a:r>
              <a:rPr lang="en-US" dirty="0"/>
              <a:t>Purpose, definitions, and the legend</a:t>
            </a:r>
          </a:p>
          <a:p>
            <a:r>
              <a:rPr lang="en-US" dirty="0"/>
              <a:t>Outlines the authority being given to the Administration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C855CB-4E98-4245-94B7-DEC20B54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96668F-589C-4C33-B8C9-337287CAF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70" y="6007879"/>
            <a:ext cx="10959843" cy="69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96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C855CB-4E98-4245-94B7-DEC20B54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96668F-589C-4C33-B8C9-337287CAF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70" y="6007879"/>
            <a:ext cx="10959843" cy="6969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4E7C0BD-8E2E-85D8-F780-0940930710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5274" y="677726"/>
            <a:ext cx="3981452" cy="550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180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5B1A-7035-4C06-97DE-336D03D4D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BDBEF-6E23-4F46-AB64-66E39F8B3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24794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“Numbers sections”</a:t>
            </a:r>
          </a:p>
          <a:p>
            <a:r>
              <a:rPr lang="en-US" dirty="0"/>
              <a:t>Base appropriations for the coming fiscal year</a:t>
            </a:r>
          </a:p>
          <a:p>
            <a:r>
              <a:rPr lang="en-US" dirty="0"/>
              <a:t>Match the current web report</a:t>
            </a:r>
          </a:p>
          <a:p>
            <a:r>
              <a:rPr lang="en-US" dirty="0"/>
              <a:t>Each function area shows where funds are going and where they’re coming from – but not in full detail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C855CB-4E98-4245-94B7-DEC20B54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96668F-589C-4C33-B8C9-337287CAF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70" y="6007879"/>
            <a:ext cx="10959843" cy="6969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4A496E8-9979-A54D-D1ED-DD97E2A414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1096" y="2507763"/>
            <a:ext cx="4120393" cy="3031671"/>
          </a:xfrm>
          <a:prstGeom prst="rect">
            <a:avLst/>
          </a:prstGeom>
        </p:spPr>
      </p:pic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91D2BBF8-68B0-B0FE-7DEF-20A88148F6ED}"/>
              </a:ext>
            </a:extLst>
          </p:cNvPr>
          <p:cNvCxnSpPr/>
          <p:nvPr/>
        </p:nvCxnSpPr>
        <p:spPr>
          <a:xfrm>
            <a:off x="5572391" y="1791555"/>
            <a:ext cx="853440" cy="83602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F7C911C7-942C-0461-40C1-4D0583F5FBC8}"/>
              </a:ext>
            </a:extLst>
          </p:cNvPr>
          <p:cNvCxnSpPr/>
          <p:nvPr/>
        </p:nvCxnSpPr>
        <p:spPr>
          <a:xfrm rot="10800000">
            <a:off x="10574224" y="3304654"/>
            <a:ext cx="635726" cy="44384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A7E19ADF-A7FC-8E16-8F75-D6C27AA64127}"/>
              </a:ext>
            </a:extLst>
          </p:cNvPr>
          <p:cNvCxnSpPr>
            <a:cxnSpLocks/>
          </p:cNvCxnSpPr>
          <p:nvPr/>
        </p:nvCxnSpPr>
        <p:spPr>
          <a:xfrm flipV="1">
            <a:off x="6063574" y="4022173"/>
            <a:ext cx="745732" cy="69794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85F620F-3302-E44D-D29C-39C76E68A910}"/>
              </a:ext>
            </a:extLst>
          </p:cNvPr>
          <p:cNvSpPr txBox="1"/>
          <p:nvPr/>
        </p:nvSpPr>
        <p:spPr>
          <a:xfrm>
            <a:off x="4716451" y="1664100"/>
            <a:ext cx="20433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Function area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11C907-03E8-55AA-1D9E-F93A59477760}"/>
              </a:ext>
            </a:extLst>
          </p:cNvPr>
          <p:cNvSpPr txBox="1"/>
          <p:nvPr/>
        </p:nvSpPr>
        <p:spPr>
          <a:xfrm>
            <a:off x="11190494" y="3627227"/>
            <a:ext cx="20433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Allocations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FB4FC0-7013-DDE9-A594-BBCAEE09B71F}"/>
              </a:ext>
            </a:extLst>
          </p:cNvPr>
          <p:cNvSpPr txBox="1"/>
          <p:nvPr/>
        </p:nvSpPr>
        <p:spPr>
          <a:xfrm>
            <a:off x="5238386" y="4585879"/>
            <a:ext cx="20433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Fund sources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B5C8A47-AAB0-B063-C27C-DD92247C463E}"/>
              </a:ext>
            </a:extLst>
          </p:cNvPr>
          <p:cNvSpPr/>
          <p:nvPr/>
        </p:nvSpPr>
        <p:spPr>
          <a:xfrm>
            <a:off x="9743335" y="3979740"/>
            <a:ext cx="768485" cy="1780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F7B0F91C-D6C9-FAA2-4E0D-701D0A4200AC}"/>
              </a:ext>
            </a:extLst>
          </p:cNvPr>
          <p:cNvCxnSpPr>
            <a:cxnSpLocks/>
          </p:cNvCxnSpPr>
          <p:nvPr/>
        </p:nvCxnSpPr>
        <p:spPr>
          <a:xfrm rot="10800000">
            <a:off x="10583300" y="4762119"/>
            <a:ext cx="469013" cy="46162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2D26F07-D47F-FA47-D75C-D235138DBDC9}"/>
              </a:ext>
            </a:extLst>
          </p:cNvPr>
          <p:cNvSpPr txBox="1"/>
          <p:nvPr/>
        </p:nvSpPr>
        <p:spPr>
          <a:xfrm>
            <a:off x="11018467" y="5091701"/>
            <a:ext cx="20433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Appropriations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9E0199-8AD8-C1DE-1D83-E224E7C8B047}"/>
              </a:ext>
            </a:extLst>
          </p:cNvPr>
          <p:cNvSpPr/>
          <p:nvPr/>
        </p:nvSpPr>
        <p:spPr>
          <a:xfrm>
            <a:off x="9747371" y="2709116"/>
            <a:ext cx="768485" cy="1164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47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5B1A-7035-4C06-97DE-336D03D4D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Other B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BDBEF-6E23-4F46-AB64-66E39F8B3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857625" cy="4351338"/>
          </a:xfrm>
        </p:spPr>
        <p:txBody>
          <a:bodyPr/>
          <a:lstStyle/>
          <a:p>
            <a:r>
              <a:rPr lang="en-US" dirty="0"/>
              <a:t>One-time appropriations for the coming fiscal year</a:t>
            </a:r>
          </a:p>
          <a:p>
            <a:r>
              <a:rPr lang="en-US" dirty="0"/>
              <a:t>One-time federal funds</a:t>
            </a:r>
          </a:p>
          <a:p>
            <a:r>
              <a:rPr lang="en-US" dirty="0"/>
              <a:t>Cash fund (Capital Bill)</a:t>
            </a:r>
          </a:p>
          <a:p>
            <a:r>
              <a:rPr lang="en-US" dirty="0"/>
              <a:t>Miscellaneous one-times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C855CB-4E98-4245-94B7-DEC20B54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96668F-589C-4C33-B8C9-337287CAF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70" y="6007879"/>
            <a:ext cx="10959843" cy="6969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361D4F-1942-037F-3E5B-06A2455481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1857772"/>
            <a:ext cx="3990975" cy="8858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F4590D8-0E79-478A-6D13-5124064633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6177" y="2949582"/>
            <a:ext cx="4133850" cy="3143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58F4F07-1656-9C0B-A0B0-6D1A52D545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1600" y="3600054"/>
            <a:ext cx="3857625" cy="5143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AAC495D-5375-B1E1-504F-3A3CADBD46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96177" y="4522801"/>
            <a:ext cx="396240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997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5B1A-7035-4C06-97DE-336D03D4D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BDBEF-6E23-4F46-AB64-66E39F8B3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531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Current year</a:t>
            </a:r>
            <a:r>
              <a:rPr lang="en-US" dirty="0"/>
              <a:t> adjustments, appropriations, and amendments</a:t>
            </a:r>
          </a:p>
          <a:p>
            <a:r>
              <a:rPr lang="en-US" dirty="0"/>
              <a:t>We don’t catch everything in the Budget Adjustment Act, even though we try</a:t>
            </a:r>
          </a:p>
          <a:p>
            <a:r>
              <a:rPr lang="en-US" dirty="0"/>
              <a:t>The Budget is the next opportunity to make changes to the current fiscal year</a:t>
            </a:r>
          </a:p>
          <a:p>
            <a:r>
              <a:rPr lang="en-US" dirty="0"/>
              <a:t>Can address funding shortfalls, move funds, and change time-sensitive policy</a:t>
            </a:r>
          </a:p>
          <a:p>
            <a:r>
              <a:rPr lang="en-US" dirty="0"/>
              <a:t>Typically these sections are effective </a:t>
            </a:r>
            <a:r>
              <a:rPr lang="en-US" i="1" dirty="0"/>
              <a:t>on passage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C855CB-4E98-4245-94B7-DEC20B54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96668F-589C-4C33-B8C9-337287CAF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70" y="6007879"/>
            <a:ext cx="10959843" cy="6969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C64B60-FFCC-A0DD-9E5E-3450C5D5B0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5650" y="2686050"/>
            <a:ext cx="424815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825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5B1A-7035-4C06-97DE-336D03D4D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BDBEF-6E23-4F46-AB64-66E39F8B3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Transfers, reversions, and reserve allocations for the coming fiscal year</a:t>
            </a:r>
          </a:p>
          <a:p>
            <a:pPr lvl="1"/>
            <a:r>
              <a:rPr lang="en-US" dirty="0"/>
              <a:t>D.100 – allocation of the property transfer tax</a:t>
            </a:r>
          </a:p>
          <a:p>
            <a:pPr lvl="1"/>
            <a:r>
              <a:rPr lang="en-US" dirty="0"/>
              <a:t>D.101 – fund transfers</a:t>
            </a:r>
          </a:p>
          <a:p>
            <a:pPr lvl="1"/>
            <a:r>
              <a:rPr lang="en-US" dirty="0"/>
              <a:t>D.102 – reversions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C855CB-4E98-4245-94B7-DEC20B54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49C9-057E-478C-A064-B909D2D136A3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96668F-589C-4C33-B8C9-337287CAF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70" y="6007879"/>
            <a:ext cx="10959843" cy="69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12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NERAL-#359743-v1-GENERAL-#359428-v1-JFO_template_PowerPoint_jan2022.pptx  -  Read-Only" id="{F01507AA-FCBC-49DD-9AC7-18B6331077EC}" vid="{A9946EFE-9B7B-4D23-8F7B-EBFE83931E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JFO PowerPoint Template</Template>
  <TotalTime>255</TotalTime>
  <Words>499</Words>
  <Application>Microsoft Office PowerPoint</Application>
  <PresentationFormat>Widescreen</PresentationFormat>
  <Paragraphs>86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How the Budget is Structured</vt:lpstr>
      <vt:lpstr>PowerPoint Presentation</vt:lpstr>
      <vt:lpstr>Reading the Budget</vt:lpstr>
      <vt:lpstr>A Sections</vt:lpstr>
      <vt:lpstr>PowerPoint Presentation</vt:lpstr>
      <vt:lpstr>B Sections</vt:lpstr>
      <vt:lpstr>Other B Sections</vt:lpstr>
      <vt:lpstr>C Sections</vt:lpstr>
      <vt:lpstr>D Sections</vt:lpstr>
      <vt:lpstr>E Sections</vt:lpstr>
      <vt:lpstr>F, G, H, I, J, K, L, M, N, O, P, Q, R, S, T, U, V, W, X, Y, and Z Sections</vt:lpstr>
      <vt:lpstr>Wrapping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the Budget is Structured</dc:title>
  <dc:creator>Grady Nixon</dc:creator>
  <cp:lastModifiedBy>Elle Oille-Stanforth</cp:lastModifiedBy>
  <cp:revision>14</cp:revision>
  <dcterms:created xsi:type="dcterms:W3CDTF">2025-01-15T22:31:25Z</dcterms:created>
  <dcterms:modified xsi:type="dcterms:W3CDTF">2025-01-16T18:52:36Z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DOCS AutoSave">
    <vt:lpwstr/>
  </property>
</Properties>
</file>