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5_97C557F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0" r:id="rId4"/>
    <p:sldId id="276" r:id="rId5"/>
    <p:sldId id="279" r:id="rId6"/>
    <p:sldId id="277" r:id="rId7"/>
    <p:sldId id="278" r:id="rId8"/>
    <p:sldId id="280" r:id="rId9"/>
    <p:sldId id="285" r:id="rId10"/>
    <p:sldId id="282" r:id="rId11"/>
    <p:sldId id="281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304AF-8577-37E3-AD2E-7A932012BD18}" name="Grady Nixon" initials="GN" userId="S::GNixon@leg.state.vt.us::813ef243-3ab2-41e3-994e-85f26cbab1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88954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5_97C557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63E420-7AB2-46C9-91B0-08846ECD58A7}" authorId="{49F304AF-8577-37E3-AD2E-7A932012BD18}" created="2025-01-14T05:01:32.0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6292730" sldId="277"/>
      <ac:spMk id="4" creationId="{8BE5D247-6159-9BDA-3C90-13F827649164}"/>
      <ac:txMk cp="399" len="43">
        <ac:context len="443" hash="3729256923"/>
      </ac:txMk>
    </ac:txMkLst>
    <p188:pos x="5895975" y="3863340"/>
    <p188:txBody>
      <a:bodyPr/>
      <a:lstStyle/>
      <a:p>
        <a:r>
          <a:rPr lang="en-US"/>
          <a:t>Not sure what this means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1BA88-4810-4BC1-905A-F983DA95B73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C583E-63C1-40B3-8A41-036BD5C9443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August 31, 2023</a:t>
          </a:r>
        </a:p>
      </dgm:t>
    </dgm:pt>
    <dgm:pt modelId="{1092A6A4-254D-4A0C-82E8-EB2FEB1CE3FF}" type="parTrans" cxnId="{0B1B7A33-53F6-4086-AE2D-2D83989C752E}">
      <dgm:prSet/>
      <dgm:spPr/>
      <dgm:t>
        <a:bodyPr/>
        <a:lstStyle/>
        <a:p>
          <a:endParaRPr lang="en-US"/>
        </a:p>
      </dgm:t>
    </dgm:pt>
    <dgm:pt modelId="{F3C8543C-1B9F-4B53-B471-DF219A764793}" type="sibTrans" cxnId="{0B1B7A33-53F6-4086-AE2D-2D83989C752E}">
      <dgm:prSet/>
      <dgm:spPr/>
      <dgm:t>
        <a:bodyPr/>
        <a:lstStyle/>
        <a:p>
          <a:endParaRPr lang="en-US"/>
        </a:p>
      </dgm:t>
    </dgm:pt>
    <dgm:pt modelId="{461FD400-B4C1-4C44-9816-C82DC2CDB0B9}">
      <dgm:prSet phldrT="[Text]"/>
      <dgm:spPr/>
      <dgm:t>
        <a:bodyPr/>
        <a:lstStyle/>
        <a:p>
          <a:r>
            <a:rPr lang="en-US" dirty="0"/>
            <a:t>The Governor released the fiscal year 2025 budget instructions to Agencies and Departments</a:t>
          </a:r>
        </a:p>
      </dgm:t>
    </dgm:pt>
    <dgm:pt modelId="{3686C0FE-1156-48B7-A8AA-984017E6078A}" type="parTrans" cxnId="{C63BD337-91EB-44D1-9C01-4158D219D008}">
      <dgm:prSet/>
      <dgm:spPr/>
      <dgm:t>
        <a:bodyPr/>
        <a:lstStyle/>
        <a:p>
          <a:endParaRPr lang="en-US"/>
        </a:p>
      </dgm:t>
    </dgm:pt>
    <dgm:pt modelId="{C57B07F8-E146-467C-8B6D-74C8557CCFFA}" type="sibTrans" cxnId="{C63BD337-91EB-44D1-9C01-4158D219D008}">
      <dgm:prSet/>
      <dgm:spPr/>
      <dgm:t>
        <a:bodyPr/>
        <a:lstStyle/>
        <a:p>
          <a:endParaRPr lang="en-US"/>
        </a:p>
      </dgm:t>
    </dgm:pt>
    <dgm:pt modelId="{F7D27ABF-7BF9-4656-8F0A-922A985B8F4D}">
      <dgm:prSet phldrT="[Text]"/>
      <dgm:spPr/>
      <dgm:t>
        <a:bodyPr/>
        <a:lstStyle/>
        <a:p>
          <a:r>
            <a:rPr lang="en-US" dirty="0"/>
            <a:t>January 23, 2024</a:t>
          </a:r>
        </a:p>
      </dgm:t>
    </dgm:pt>
    <dgm:pt modelId="{25905C7F-9A3A-4A92-93EC-98622A195528}" type="parTrans" cxnId="{09FD1BD7-5ACB-462B-9B14-AB3A3AE05FD8}">
      <dgm:prSet/>
      <dgm:spPr/>
      <dgm:t>
        <a:bodyPr/>
        <a:lstStyle/>
        <a:p>
          <a:endParaRPr lang="en-US"/>
        </a:p>
      </dgm:t>
    </dgm:pt>
    <dgm:pt modelId="{213AEC6E-0F52-446C-B09E-D5CC699F3F30}" type="sibTrans" cxnId="{09FD1BD7-5ACB-462B-9B14-AB3A3AE05FD8}">
      <dgm:prSet/>
      <dgm:spPr/>
      <dgm:t>
        <a:bodyPr/>
        <a:lstStyle/>
        <a:p>
          <a:endParaRPr lang="en-US"/>
        </a:p>
      </dgm:t>
    </dgm:pt>
    <dgm:pt modelId="{06F0C5F5-DB7F-4398-8964-EC18386BE0F7}">
      <dgm:prSet phldrT="[Text]"/>
      <dgm:spPr/>
      <dgm:t>
        <a:bodyPr/>
        <a:lstStyle/>
        <a:p>
          <a:r>
            <a:rPr lang="en-US" dirty="0"/>
            <a:t>The Governor presented the fiscal year 2025 budget to the General Assembly</a:t>
          </a:r>
        </a:p>
      </dgm:t>
    </dgm:pt>
    <dgm:pt modelId="{3D59B28B-39AB-471D-AD3A-5F65824CAD14}" type="parTrans" cxnId="{7C447909-65E0-4FAA-AC97-C43114B7C791}">
      <dgm:prSet/>
      <dgm:spPr/>
      <dgm:t>
        <a:bodyPr/>
        <a:lstStyle/>
        <a:p>
          <a:endParaRPr lang="en-US"/>
        </a:p>
      </dgm:t>
    </dgm:pt>
    <dgm:pt modelId="{C8B2A677-3DCB-4798-B7D7-D52EAB9BB143}" type="sibTrans" cxnId="{7C447909-65E0-4FAA-AC97-C43114B7C791}">
      <dgm:prSet/>
      <dgm:spPr/>
      <dgm:t>
        <a:bodyPr/>
        <a:lstStyle/>
        <a:p>
          <a:endParaRPr lang="en-US"/>
        </a:p>
      </dgm:t>
    </dgm:pt>
    <dgm:pt modelId="{0A7F5AF0-09BC-4D94-8880-9A8DD3C7D6C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May 23, 2024</a:t>
          </a:r>
        </a:p>
      </dgm:t>
    </dgm:pt>
    <dgm:pt modelId="{D0D873FB-B7C6-4EAC-9101-2CCBB09BF86F}" type="parTrans" cxnId="{4615A60E-E378-407A-925D-30068ABEBBCB}">
      <dgm:prSet/>
      <dgm:spPr/>
      <dgm:t>
        <a:bodyPr/>
        <a:lstStyle/>
        <a:p>
          <a:endParaRPr lang="en-US"/>
        </a:p>
      </dgm:t>
    </dgm:pt>
    <dgm:pt modelId="{0095A597-9553-4579-89CB-D1B11A30C559}" type="sibTrans" cxnId="{4615A60E-E378-407A-925D-30068ABEBBCB}">
      <dgm:prSet/>
      <dgm:spPr/>
      <dgm:t>
        <a:bodyPr/>
        <a:lstStyle/>
        <a:p>
          <a:endParaRPr lang="en-US"/>
        </a:p>
      </dgm:t>
    </dgm:pt>
    <dgm:pt modelId="{65C2770F-CCA7-4CBF-947C-5FE18BCE28F7}">
      <dgm:prSet phldrT="[Text]"/>
      <dgm:spPr/>
      <dgm:t>
        <a:bodyPr/>
        <a:lstStyle/>
        <a:p>
          <a:r>
            <a:rPr lang="en-US" dirty="0"/>
            <a:t>The Governor signed the fiscal year 2025 budget into law</a:t>
          </a:r>
        </a:p>
      </dgm:t>
    </dgm:pt>
    <dgm:pt modelId="{71408478-92C1-4722-AC94-48F165A46EAC}" type="parTrans" cxnId="{C9AC6DD6-21D8-4D20-9ACE-51470A30687D}">
      <dgm:prSet/>
      <dgm:spPr/>
      <dgm:t>
        <a:bodyPr/>
        <a:lstStyle/>
        <a:p>
          <a:endParaRPr lang="en-US"/>
        </a:p>
      </dgm:t>
    </dgm:pt>
    <dgm:pt modelId="{283CCE47-4705-4243-8CF5-63494CE50FBB}" type="sibTrans" cxnId="{C9AC6DD6-21D8-4D20-9ACE-51470A30687D}">
      <dgm:prSet/>
      <dgm:spPr/>
      <dgm:t>
        <a:bodyPr/>
        <a:lstStyle/>
        <a:p>
          <a:endParaRPr lang="en-US"/>
        </a:p>
      </dgm:t>
    </dgm:pt>
    <dgm:pt modelId="{83C56E8C-9021-4A67-985E-D021A69C007E}" type="pres">
      <dgm:prSet presAssocID="{CBF1BA88-4810-4BC1-905A-F983DA95B73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3D85E31-75B9-4C28-9000-EA3B87F381CE}" type="pres">
      <dgm:prSet presAssocID="{967C583E-63C1-40B3-8A41-036BD5C9443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B53CE81-A906-40CC-B2D7-D03B3A3A16DF}" type="pres">
      <dgm:prSet presAssocID="{967C583E-63C1-40B3-8A41-036BD5C9443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21599AA-AE9C-4055-A36C-27B52D52AE4F}" type="pres">
      <dgm:prSet presAssocID="{F7D27ABF-7BF9-4656-8F0A-922A985B8F4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5875DA51-7B3C-4092-834C-C2A3FF431F1F}" type="pres">
      <dgm:prSet presAssocID="{F7D27ABF-7BF9-4656-8F0A-922A985B8F4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2B9958DB-6DD0-45E8-9E03-1F00FA29C7EE}" type="pres">
      <dgm:prSet presAssocID="{0A7F5AF0-09BC-4D94-8880-9A8DD3C7D6C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8049125-4B59-4DAF-B13B-A7E346896297}" type="pres">
      <dgm:prSet presAssocID="{0A7F5AF0-09BC-4D94-8880-9A8DD3C7D6C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C447909-65E0-4FAA-AC97-C43114B7C791}" srcId="{F7D27ABF-7BF9-4656-8F0A-922A985B8F4D}" destId="{06F0C5F5-DB7F-4398-8964-EC18386BE0F7}" srcOrd="0" destOrd="0" parTransId="{3D59B28B-39AB-471D-AD3A-5F65824CAD14}" sibTransId="{C8B2A677-3DCB-4798-B7D7-D52EAB9BB143}"/>
    <dgm:cxn modelId="{4615A60E-E378-407A-925D-30068ABEBBCB}" srcId="{CBF1BA88-4810-4BC1-905A-F983DA95B73D}" destId="{0A7F5AF0-09BC-4D94-8880-9A8DD3C7D6C7}" srcOrd="2" destOrd="0" parTransId="{D0D873FB-B7C6-4EAC-9101-2CCBB09BF86F}" sibTransId="{0095A597-9553-4579-89CB-D1B11A30C559}"/>
    <dgm:cxn modelId="{0B1B7A33-53F6-4086-AE2D-2D83989C752E}" srcId="{CBF1BA88-4810-4BC1-905A-F983DA95B73D}" destId="{967C583E-63C1-40B3-8A41-036BD5C94439}" srcOrd="0" destOrd="0" parTransId="{1092A6A4-254D-4A0C-82E8-EB2FEB1CE3FF}" sibTransId="{F3C8543C-1B9F-4B53-B471-DF219A764793}"/>
    <dgm:cxn modelId="{C63BD337-91EB-44D1-9C01-4158D219D008}" srcId="{967C583E-63C1-40B3-8A41-036BD5C94439}" destId="{461FD400-B4C1-4C44-9816-C82DC2CDB0B9}" srcOrd="0" destOrd="0" parTransId="{3686C0FE-1156-48B7-A8AA-984017E6078A}" sibTransId="{C57B07F8-E146-467C-8B6D-74C8557CCFFA}"/>
    <dgm:cxn modelId="{B802375F-E3A9-409B-A4D0-CC9E92D98645}" type="presOf" srcId="{0A7F5AF0-09BC-4D94-8880-9A8DD3C7D6C7}" destId="{2B9958DB-6DD0-45E8-9E03-1F00FA29C7EE}" srcOrd="0" destOrd="0" presId="urn:microsoft.com/office/officeart/2009/3/layout/IncreasingArrowsProcess"/>
    <dgm:cxn modelId="{1DBEA667-24D9-4E2D-844B-B969613E3196}" type="presOf" srcId="{CBF1BA88-4810-4BC1-905A-F983DA95B73D}" destId="{83C56E8C-9021-4A67-985E-D021A69C007E}" srcOrd="0" destOrd="0" presId="urn:microsoft.com/office/officeart/2009/3/layout/IncreasingArrowsProcess"/>
    <dgm:cxn modelId="{84FE6169-5E7F-4335-9262-2A0ECF7243CD}" type="presOf" srcId="{F7D27ABF-7BF9-4656-8F0A-922A985B8F4D}" destId="{521599AA-AE9C-4055-A36C-27B52D52AE4F}" srcOrd="0" destOrd="0" presId="urn:microsoft.com/office/officeart/2009/3/layout/IncreasingArrowsProcess"/>
    <dgm:cxn modelId="{BF8FD66D-E6C3-4F56-80D5-DF2E9F906A4E}" type="presOf" srcId="{65C2770F-CCA7-4CBF-947C-5FE18BCE28F7}" destId="{98049125-4B59-4DAF-B13B-A7E346896297}" srcOrd="0" destOrd="0" presId="urn:microsoft.com/office/officeart/2009/3/layout/IncreasingArrowsProcess"/>
    <dgm:cxn modelId="{F34B2891-3EF9-4375-897A-9A625C88F68D}" type="presOf" srcId="{06F0C5F5-DB7F-4398-8964-EC18386BE0F7}" destId="{5875DA51-7B3C-4092-834C-C2A3FF431F1F}" srcOrd="0" destOrd="0" presId="urn:microsoft.com/office/officeart/2009/3/layout/IncreasingArrowsProcess"/>
    <dgm:cxn modelId="{6120F3A6-C8CE-484E-A5FF-B19F4748801C}" type="presOf" srcId="{461FD400-B4C1-4C44-9816-C82DC2CDB0B9}" destId="{0B53CE81-A906-40CC-B2D7-D03B3A3A16DF}" srcOrd="0" destOrd="0" presId="urn:microsoft.com/office/officeart/2009/3/layout/IncreasingArrowsProcess"/>
    <dgm:cxn modelId="{C9AC6DD6-21D8-4D20-9ACE-51470A30687D}" srcId="{0A7F5AF0-09BC-4D94-8880-9A8DD3C7D6C7}" destId="{65C2770F-CCA7-4CBF-947C-5FE18BCE28F7}" srcOrd="0" destOrd="0" parTransId="{71408478-92C1-4722-AC94-48F165A46EAC}" sibTransId="{283CCE47-4705-4243-8CF5-63494CE50FBB}"/>
    <dgm:cxn modelId="{09FD1BD7-5ACB-462B-9B14-AB3A3AE05FD8}" srcId="{CBF1BA88-4810-4BC1-905A-F983DA95B73D}" destId="{F7D27ABF-7BF9-4656-8F0A-922A985B8F4D}" srcOrd="1" destOrd="0" parTransId="{25905C7F-9A3A-4A92-93EC-98622A195528}" sibTransId="{213AEC6E-0F52-446C-B09E-D5CC699F3F30}"/>
    <dgm:cxn modelId="{608265DF-AE3C-4498-911A-B6E0B31104E5}" type="presOf" srcId="{967C583E-63C1-40B3-8A41-036BD5C94439}" destId="{D3D85E31-75B9-4C28-9000-EA3B87F381CE}" srcOrd="0" destOrd="0" presId="urn:microsoft.com/office/officeart/2009/3/layout/IncreasingArrowsProcess"/>
    <dgm:cxn modelId="{7BCEDE9D-D707-4107-81F6-EF6545DB36FA}" type="presParOf" srcId="{83C56E8C-9021-4A67-985E-D021A69C007E}" destId="{D3D85E31-75B9-4C28-9000-EA3B87F381CE}" srcOrd="0" destOrd="0" presId="urn:microsoft.com/office/officeart/2009/3/layout/IncreasingArrowsProcess"/>
    <dgm:cxn modelId="{E7454C27-D11B-4D5E-8997-1946C149A964}" type="presParOf" srcId="{83C56E8C-9021-4A67-985E-D021A69C007E}" destId="{0B53CE81-A906-40CC-B2D7-D03B3A3A16DF}" srcOrd="1" destOrd="0" presId="urn:microsoft.com/office/officeart/2009/3/layout/IncreasingArrowsProcess"/>
    <dgm:cxn modelId="{B95D18A1-3579-483A-86EB-25093ED395FB}" type="presParOf" srcId="{83C56E8C-9021-4A67-985E-D021A69C007E}" destId="{521599AA-AE9C-4055-A36C-27B52D52AE4F}" srcOrd="2" destOrd="0" presId="urn:microsoft.com/office/officeart/2009/3/layout/IncreasingArrowsProcess"/>
    <dgm:cxn modelId="{A24C3740-BE5A-4209-B428-3670D498E58B}" type="presParOf" srcId="{83C56E8C-9021-4A67-985E-D021A69C007E}" destId="{5875DA51-7B3C-4092-834C-C2A3FF431F1F}" srcOrd="3" destOrd="0" presId="urn:microsoft.com/office/officeart/2009/3/layout/IncreasingArrowsProcess"/>
    <dgm:cxn modelId="{7741ADF2-6F4D-4E0E-B092-9CF315D58D51}" type="presParOf" srcId="{83C56E8C-9021-4A67-985E-D021A69C007E}" destId="{2B9958DB-6DD0-45E8-9E03-1F00FA29C7EE}" srcOrd="4" destOrd="0" presId="urn:microsoft.com/office/officeart/2009/3/layout/IncreasingArrowsProcess"/>
    <dgm:cxn modelId="{46419409-F913-465F-8BD4-50E43880B6C8}" type="presParOf" srcId="{83C56E8C-9021-4A67-985E-D021A69C007E}" destId="{98049125-4B59-4DAF-B13B-A7E34689629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85E31-75B9-4C28-9000-EA3B87F381CE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August 31, 2023</a:t>
          </a:r>
        </a:p>
      </dsp:txBody>
      <dsp:txXfrm>
        <a:off x="0" y="1030789"/>
        <a:ext cx="7832064" cy="591873"/>
      </dsp:txXfrm>
    </dsp:sp>
    <dsp:sp modelId="{0B53CE81-A906-40CC-B2D7-D03B3A3A16DF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Governor released the fiscal year 2025 budget instructions to Agencies and Departments</a:t>
          </a:r>
        </a:p>
      </dsp:txBody>
      <dsp:txXfrm>
        <a:off x="0" y="1647691"/>
        <a:ext cx="2503424" cy="2280331"/>
      </dsp:txXfrm>
    </dsp:sp>
    <dsp:sp modelId="{521599AA-AE9C-4055-A36C-27B52D52AE4F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January 23, 2024</a:t>
          </a:r>
        </a:p>
      </dsp:txBody>
      <dsp:txXfrm>
        <a:off x="2503423" y="1425371"/>
        <a:ext cx="5328640" cy="591873"/>
      </dsp:txXfrm>
    </dsp:sp>
    <dsp:sp modelId="{5875DA51-7B3C-4092-834C-C2A3FF431F1F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Governor presented the fiscal year 2025 budget to the General Assembly</a:t>
          </a:r>
        </a:p>
      </dsp:txBody>
      <dsp:txXfrm>
        <a:off x="2503423" y="2042273"/>
        <a:ext cx="2503424" cy="2280331"/>
      </dsp:txXfrm>
    </dsp:sp>
    <dsp:sp modelId="{2B9958DB-6DD0-45E8-9E03-1F00FA29C7EE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May 23, 2024</a:t>
          </a:r>
        </a:p>
      </dsp:txBody>
      <dsp:txXfrm>
        <a:off x="5006848" y="1819953"/>
        <a:ext cx="2825216" cy="591873"/>
      </dsp:txXfrm>
    </dsp:sp>
    <dsp:sp modelId="{98049125-4B59-4DAF-B13B-A7E346896297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Governor signed the fiscal year 2025 budget into law</a:t>
          </a:r>
        </a:p>
      </dsp:txBody>
      <dsp:txXfrm>
        <a:off x="5006848" y="2436855"/>
        <a:ext cx="2503424" cy="224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24B2-4A90-47BA-8E13-A303660B419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E0DA-63CD-41A5-AB2F-7058E0C9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AE0DA-63CD-41A5-AB2F-7058E0C90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3F90-E803-4977-9C9D-0AFA39BD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AB136-2194-422F-A7D1-EE487A0C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3AEC-82C5-4D86-91DA-E5B5165C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138-D08B-4688-BD37-F699C4F40BAB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BCF0-D469-4F5E-8D3F-25CB7877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C9150-367B-4DCC-B054-9B1039A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A4BA-E8A0-4379-B1A3-CED63164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0E8AE-3F58-40E0-84C4-0F66EE712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8B95-6175-470E-B3B8-A0027924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E98-3203-405D-A356-225ED48264D5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441BF-A628-427F-9525-ABD1466D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2E067-EC45-4A43-B4D1-C623E0CB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EE544-5B98-428D-A894-4024B3D7D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978E5-616F-4D6F-87B3-3332D1568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B50F-ACFC-41B4-9F5E-AE93B69E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EF47-69A3-4F8B-8169-208F7014A957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4A90-E180-49D1-8110-EAEF2E8C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CE20-BAB0-4ECC-9507-A19F2825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FD38-7251-4B36-B353-87B09129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EC1C-B957-4E69-9271-D97B4497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C736-C188-452F-9F6C-C846A0CA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1A6B-E1DB-49BC-91B4-FD26199D1AC5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9D90-1C28-4F96-B955-7FB6B806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53CC7-7AA9-409E-9F2C-BFB8314B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67EC-9823-433C-8C98-A5981D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97AB9-FE0E-4D7C-8E89-14DEE1AF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FCF0-91B3-42AB-B4D8-1295EB38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C63-5547-44D9-BFB0-920E4C8FC090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1251-C7AA-487C-8A7D-57C965D7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F7A3-13DC-4584-AB35-9F72C6C9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14E4-933F-4889-B747-EA14D9E5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48E4-B95C-48A9-8F22-D3E09A5F9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40C39-8270-4957-9A5A-909C45D62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94B6-CAE5-4A6D-80A4-59F4BC32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8262-6543-424A-9458-811D2D711357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CB60-55B6-4A0B-AECB-0FEC6A62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5A7CB-BC2A-45C7-810B-540E7EBA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F660-6A63-41D8-AF3B-1079E412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846-04DC-4366-88BA-3D670F0C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4ED6D-8901-402F-894C-1C76C007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4BC77-F5DD-41F2-B446-7E844F1F2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7F3BA-D3F6-4AD1-A061-2A09511C0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CEAC6-9D25-428C-A057-EE42CD89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3C91-2FD7-4520-95D4-31D656A3B56D}" type="datetime1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16C55-3BB8-44FA-8B1D-87F9C445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FD1C1-31E7-4047-A5EF-A80432BA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79E8-082C-4A50-B1AF-667DA9F0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9D116-6755-46DC-83DC-7D72848D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52BB-941C-4464-B799-342F072B6206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DCFAC-B9A4-41E5-B45F-3EEB1907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DEC1D-7824-4C67-8915-E4A1BA96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E68A5-5D00-4EA8-A9CB-9F550973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59A-55CE-436E-A43C-25B31982C2EF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B83E8-FDD7-41F6-8E31-CEFD73C3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8DE3-0A87-4937-9219-6376804F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63DF-63C4-4103-B170-1A0B6184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73EB-76B7-492A-8E0E-2F488074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E3421-5B62-432D-8087-CBA9FC57A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187D7-5B5C-45F2-B0B8-13C4783C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A67-7299-4912-9F72-56075AC928E0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F6866-3078-4E88-AD8C-D44F0C05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ACCFA-4CCC-412F-BE79-FFF6CF83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33C7-A958-4066-A1DF-AC2AAF84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3B816-43DD-426B-AC2C-2A3CB50ED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66D58-DD2A-49DD-BF77-95DE265AB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FE545-62EF-4391-9A4D-FBC5C7D2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29E7-97F2-4F63-B8A8-40FEAFE18A3D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44663-2767-4D62-9E6F-4BB061CE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700CA-D216-42A3-B357-3FBD8C1F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A8818-C3A1-421E-B077-257DB1FC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64DF4-8079-45C1-A412-B51B69A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4212C-1EF9-4A72-9285-D6D4BD24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03A5-FA08-46E8-BDC8-E79E13650AF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D256-1F21-4187-AEA4-F15293703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56847-B531-47EF-9110-CA4A22D2E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49C9-057E-478C-A064-B909D2D1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jfo.vermont.gov/assets/Uploads/H_883_FY_2025_Budget_Letter_of_Intent-v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hyperlink" Target="https://ljfo.vermont.gov/assets/Uploads/H_883_FY_2025_Budget_Letter_of_Intent_addendum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97C557F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51CC-353E-4E7C-97C1-FA740A35A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Budget Adjustment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6E193-9AC8-4FA3-B2CC-1AA5F4AE7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Senate Appropriations Committee</a:t>
            </a:r>
          </a:p>
          <a:p>
            <a:r>
              <a:rPr lang="en-US" dirty="0"/>
              <a:t>Emily Byrne, Deputy Fiscal Officer, Joint Fiscal Office</a:t>
            </a:r>
          </a:p>
          <a:p>
            <a:r>
              <a:rPr lang="en-US" dirty="0"/>
              <a:t>January 15,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5569F-D5C3-4AEA-B0C0-7D7F44F8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2" y="5735637"/>
            <a:ext cx="11890951" cy="9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0B73-F0A5-4973-B931-57C9DC7E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Enter the Budget Adjustment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D3AE-DCD7-4621-B6C2-9F5E157C1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Frequently referred to as the “BAA”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8C04B-A52F-44F0-B472-805BFEDB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13157"/>
            <a:ext cx="3091249" cy="308318"/>
          </a:xfrm>
        </p:spPr>
        <p:txBody>
          <a:bodyPr/>
          <a:lstStyle/>
          <a:p>
            <a:fld id="{85D749C9-057E-478C-A064-B909D2D136A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81AF-7BF7-4C1F-A937-452AACC0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" y="6007879"/>
            <a:ext cx="11254980" cy="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Budget Adjustment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85999"/>
            <a:ext cx="5257800" cy="3890963"/>
          </a:xfrm>
        </p:spPr>
        <p:txBody>
          <a:bodyPr>
            <a:normAutofit/>
          </a:bodyPr>
          <a:lstStyle/>
          <a:p>
            <a:r>
              <a:rPr lang="en-US" dirty="0"/>
              <a:t>A mid-fiscal year opportunity to make updates to the current fiscal year budget</a:t>
            </a:r>
          </a:p>
          <a:p>
            <a:r>
              <a:rPr lang="en-US" dirty="0"/>
              <a:t>A chance to both appropriate unforeseen revenue and address  unplanned expenses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B6E2D-BC4F-3598-D9DF-333032628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1788318"/>
            <a:ext cx="5505450" cy="400050"/>
          </a:xfrm>
          <a:prstGeom prst="rect">
            <a:avLst/>
          </a:prstGeom>
        </p:spPr>
      </p:pic>
      <p:pic>
        <p:nvPicPr>
          <p:cNvPr id="14" name="Picture 13" descr="Gloved hand holding compass">
            <a:extLst>
              <a:ext uri="{FF2B5EF4-FFF2-40B4-BE49-F238E27FC236}">
                <a16:creationId xmlns:a16="http://schemas.microsoft.com/office/drawing/2014/main" id="{D41A91BB-EDDD-D48A-5E73-CE3E68E56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9" y="2285998"/>
            <a:ext cx="22861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Budget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Meant to be a technical adjustment to appropriations based on new information </a:t>
            </a:r>
          </a:p>
          <a:p>
            <a:r>
              <a:rPr lang="en-US" dirty="0"/>
              <a:t>Incorporating changes outlined in the Letter of Intent</a:t>
            </a:r>
          </a:p>
          <a:p>
            <a:pPr lvl="1"/>
            <a:r>
              <a:rPr lang="en-US" dirty="0"/>
              <a:t>The budget is not always perfect</a:t>
            </a:r>
          </a:p>
          <a:p>
            <a:pPr lvl="1"/>
            <a:r>
              <a:rPr lang="en-US" dirty="0"/>
              <a:t>The Appropriations Chairs will issue a Letter of Intent to address issues and provide additional guidance to the Administration</a:t>
            </a:r>
          </a:p>
          <a:p>
            <a:r>
              <a:rPr lang="en-US" dirty="0">
                <a:hlinkClick r:id="rId3"/>
              </a:rPr>
              <a:t>FY 2024 Letter of Intent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FY 2024 Addendum to the Letter of Intent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/>
              <a:t>The Budget Adjustment is typically presented early in the legislative session because it impacts the current fiscal year budget</a:t>
            </a:r>
          </a:p>
          <a:p>
            <a:r>
              <a:rPr lang="en-US" dirty="0"/>
              <a:t>Typically, one of the first bills the General Assembly passes</a:t>
            </a:r>
          </a:p>
          <a:p>
            <a:r>
              <a:rPr lang="en-US" dirty="0"/>
              <a:t>Note, it is not the last time that the General Assembly can adjust the current fiscal year budget</a:t>
            </a:r>
          </a:p>
          <a:p>
            <a:pPr lvl="1"/>
            <a:r>
              <a:rPr lang="en-US" dirty="0"/>
              <a:t>The “C” Sections of the Appropriations Act make further changes to the current year budget – think “C” for “current year”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0B73-F0A5-4973-B931-57C9DC7E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Adjusting the Budget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8C04B-A52F-44F0-B472-805BFEDB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13157"/>
            <a:ext cx="3091249" cy="308318"/>
          </a:xfrm>
        </p:spPr>
        <p:txBody>
          <a:bodyPr/>
          <a:lstStyle/>
          <a:p>
            <a:fld id="{85D749C9-057E-478C-A064-B909D2D136A3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81AF-7BF7-4C1F-A937-452AACC0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" y="6007879"/>
            <a:ext cx="11254980" cy="69694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E4833-2B25-6B6C-7FAF-074BD1058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the Budget Adjustment process</a:t>
            </a:r>
          </a:p>
        </p:txBody>
      </p:sp>
    </p:spTree>
    <p:extLst>
      <p:ext uri="{BB962C8B-B14F-4D97-AF65-F5344CB8AC3E}">
        <p14:creationId xmlns:p14="http://schemas.microsoft.com/office/powerpoint/2010/main" val="41564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Budget Building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B0C213-769A-9F41-661D-D9A289FCA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484537"/>
              </p:ext>
            </p:extLst>
          </p:nvPr>
        </p:nvGraphicFramePr>
        <p:xfrm>
          <a:off x="1962150" y="1074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82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049125-4B59-4DAF-B13B-A7E34689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8049125-4B59-4DAF-B13B-A7E346896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8049125-4B59-4DAF-B13B-A7E34689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8049125-4B59-4DAF-B13B-A7E34689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958DB-6DD0-45E8-9E03-1F00FA29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2B9958DB-6DD0-45E8-9E03-1F00FA29C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2B9958DB-6DD0-45E8-9E03-1F00FA29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2B9958DB-6DD0-45E8-9E03-1F00FA29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5DA51-7B3C-4092-834C-C2A3FF43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875DA51-7B3C-4092-834C-C2A3FF431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875DA51-7B3C-4092-834C-C2A3FF43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875DA51-7B3C-4092-834C-C2A3FF43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1599AA-AE9C-4055-A36C-27B52D52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521599AA-AE9C-4055-A36C-27B52D52A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521599AA-AE9C-4055-A36C-27B52D52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521599AA-AE9C-4055-A36C-27B52D52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3CE81-A906-40CC-B2D7-D03B3A3A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B53CE81-A906-40CC-B2D7-D03B3A3A1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0B53CE81-A906-40CC-B2D7-D03B3A3A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0B53CE81-A906-40CC-B2D7-D03B3A3A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D85E31-75B9-4C28-9000-EA3B87F38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D3D85E31-75B9-4C28-9000-EA3B87F38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D3D85E31-75B9-4C28-9000-EA3B87F38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D3D85E31-75B9-4C28-9000-EA3B87F38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 rev="1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State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It’s been </a:t>
            </a:r>
            <a:r>
              <a:rPr lang="en-US" b="1" dirty="0"/>
              <a:t>18 months </a:t>
            </a:r>
            <a:r>
              <a:rPr lang="en-US" dirty="0"/>
              <a:t>since the fiscal year 2025 budget process started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10" name="Picture 9" descr="A group of insects on a branch&#10;&#10;Description automatically generated with medium confidence">
            <a:extLst>
              <a:ext uri="{FF2B5EF4-FFF2-40B4-BE49-F238E27FC236}">
                <a16:creationId xmlns:a16="http://schemas.microsoft.com/office/drawing/2014/main" id="{700BCFDB-A141-9DD6-4E78-9D008D46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2525221"/>
            <a:ext cx="7200122" cy="31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Budget is a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en-US" dirty="0"/>
              <a:t>A budget is how the State plans to spend the revenues it estimates it will be available in a fiscal year</a:t>
            </a:r>
          </a:p>
          <a:p>
            <a:r>
              <a:rPr lang="en-US" dirty="0"/>
              <a:t>A lot of assumptions are made to help craft  that help inform the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7" name="Picture 6" descr="Spreadsheet and calculator">
            <a:extLst>
              <a:ext uri="{FF2B5EF4-FFF2-40B4-BE49-F238E27FC236}">
                <a16:creationId xmlns:a16="http://schemas.microsoft.com/office/drawing/2014/main" id="{5857EA42-A293-31AD-C611-82411C62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758"/>
            <a:ext cx="5379872" cy="35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Change – Revenue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5375" y="1828800"/>
            <a:ext cx="6448424" cy="4348163"/>
          </a:xfrm>
        </p:spPr>
        <p:txBody>
          <a:bodyPr>
            <a:normAutofit/>
          </a:bodyPr>
          <a:lstStyle/>
          <a:p>
            <a:r>
              <a:rPr lang="en-US" sz="2400" dirty="0"/>
              <a:t>The Emergency Board met on July 31, 2024 and adopted a new revenue forecast for the General Fund, resulting in an approximately $172.0 million in additional forecasted revenue in fiscal year 2025</a:t>
            </a:r>
          </a:p>
          <a:p>
            <a:r>
              <a:rPr lang="en-US" sz="2400" dirty="0"/>
              <a:t>The Emergency Board will meet again on January 22 and adopt yet another revenue forecast for fiscal year 2025</a:t>
            </a:r>
          </a:p>
          <a:p>
            <a:r>
              <a:rPr lang="en-US" sz="2400" dirty="0"/>
              <a:t>The Emergency Board also adopts forecasts for the Transportation Fund and the Education Fund</a:t>
            </a:r>
          </a:p>
          <a:p>
            <a:r>
              <a:rPr lang="en-US" sz="2400" dirty="0"/>
              <a:t>More experience with Special Fund receipts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7" name="Picture 6" descr="A couple of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C2641AE-5A85-4CE4-4961-50FE57094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" y="2204085"/>
            <a:ext cx="3897630" cy="27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Change – Expenses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budget was built assuming certain things: </a:t>
            </a:r>
          </a:p>
          <a:p>
            <a:pPr lvl="1"/>
            <a:r>
              <a:rPr lang="en-US" dirty="0"/>
              <a:t>Caseload/enrollment in benefit programs</a:t>
            </a:r>
          </a:p>
          <a:p>
            <a:pPr lvl="1"/>
            <a:r>
              <a:rPr lang="en-US" dirty="0"/>
              <a:t>How much it is going to snow</a:t>
            </a:r>
          </a:p>
          <a:p>
            <a:pPr lvl="1"/>
            <a:r>
              <a:rPr lang="en-US" dirty="0"/>
              <a:t>How Vermonters will utilize government services</a:t>
            </a:r>
          </a:p>
          <a:p>
            <a:pPr lvl="1"/>
            <a:r>
              <a:rPr lang="en-US" dirty="0"/>
              <a:t>Whether or not there will be a flood</a:t>
            </a:r>
          </a:p>
          <a:p>
            <a:pPr lvl="1"/>
            <a:r>
              <a:rPr lang="en-US" dirty="0"/>
              <a:t>What is going to happen in the economy</a:t>
            </a:r>
          </a:p>
          <a:p>
            <a:pPr lvl="1"/>
            <a:r>
              <a:rPr lang="en-US" dirty="0"/>
              <a:t>The price of gas</a:t>
            </a:r>
          </a:p>
          <a:p>
            <a:pPr lvl="1"/>
            <a:r>
              <a:rPr lang="en-US" dirty="0"/>
              <a:t>The cost of State employee benefits</a:t>
            </a:r>
          </a:p>
          <a:p>
            <a:pPr lvl="1"/>
            <a:r>
              <a:rPr lang="en-US" dirty="0"/>
              <a:t>The rate of inflation</a:t>
            </a:r>
          </a:p>
          <a:p>
            <a:pPr lvl="1"/>
            <a:r>
              <a:rPr lang="en-US" dirty="0"/>
              <a:t>The list goes on…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E364BDC5-82CE-84B8-95CF-026DA369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10" y="2326887"/>
            <a:ext cx="397037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Change – Expenses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assumptions and estimates used to build the budget are typically wrong:</a:t>
            </a:r>
          </a:p>
          <a:p>
            <a:pPr lvl="1"/>
            <a:r>
              <a:rPr lang="en-US" dirty="0"/>
              <a:t>More or fewer people enrolled in programs</a:t>
            </a:r>
          </a:p>
          <a:p>
            <a:pPr lvl="1"/>
            <a:r>
              <a:rPr lang="en-US" dirty="0"/>
              <a:t>It snowed more or less than we thought it would</a:t>
            </a:r>
          </a:p>
          <a:p>
            <a:pPr lvl="1"/>
            <a:r>
              <a:rPr lang="en-US" dirty="0"/>
              <a:t>More or fewer Vermonters utilized services</a:t>
            </a:r>
          </a:p>
          <a:p>
            <a:pPr lvl="1"/>
            <a:r>
              <a:rPr lang="en-US" dirty="0"/>
              <a:t>There was a flood</a:t>
            </a:r>
          </a:p>
          <a:p>
            <a:pPr lvl="1"/>
            <a:r>
              <a:rPr lang="en-US" dirty="0"/>
              <a:t>Something happened in the economy</a:t>
            </a:r>
          </a:p>
          <a:p>
            <a:pPr lvl="1"/>
            <a:r>
              <a:rPr lang="en-US" dirty="0"/>
              <a:t>The price of gas was different than was assumed</a:t>
            </a:r>
          </a:p>
          <a:p>
            <a:pPr lvl="1"/>
            <a:r>
              <a:rPr lang="en-US" dirty="0"/>
              <a:t>Employee health care costs went up more or less than anticipated</a:t>
            </a:r>
          </a:p>
          <a:p>
            <a:pPr lvl="1"/>
            <a:r>
              <a:rPr lang="en-US" dirty="0"/>
              <a:t>The rate of inflation was different than was assumed</a:t>
            </a:r>
          </a:p>
          <a:p>
            <a:pPr lvl="1"/>
            <a:r>
              <a:rPr lang="en-US" dirty="0"/>
              <a:t>The list goes on…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54F4E89-23FA-9134-1BDF-9235469E7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96" y="2274498"/>
            <a:ext cx="2458403" cy="24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5B1A-7035-4C06-97DE-336D03D4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Issues You Might Hear About in </a:t>
            </a:r>
            <a:br>
              <a:rPr lang="en-US" b="1" dirty="0"/>
            </a:br>
            <a:r>
              <a:rPr lang="en-US" b="1" dirty="0"/>
              <a:t>the Budget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D247-6159-9BDA-3C90-13F8276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Receipts aren’t meeting projections</a:t>
            </a:r>
          </a:p>
          <a:p>
            <a:r>
              <a:rPr lang="en-US" dirty="0"/>
              <a:t>Cost per case is increasing/decreasing</a:t>
            </a:r>
          </a:p>
          <a:p>
            <a:r>
              <a:rPr lang="en-US" dirty="0"/>
              <a:t>Projections were not met</a:t>
            </a:r>
          </a:p>
          <a:p>
            <a:r>
              <a:rPr lang="en-US" dirty="0"/>
              <a:t>Unable to hire staff</a:t>
            </a:r>
          </a:p>
          <a:p>
            <a:r>
              <a:rPr lang="en-US" dirty="0"/>
              <a:t>Projects started late</a:t>
            </a:r>
          </a:p>
          <a:p>
            <a:r>
              <a:rPr lang="en-US" dirty="0"/>
              <a:t>Savings weren’t realized</a:t>
            </a:r>
          </a:p>
          <a:p>
            <a:r>
              <a:rPr lang="en-US" dirty="0"/>
              <a:t>RFP came in higher/lower than anticipated</a:t>
            </a:r>
          </a:p>
          <a:p>
            <a:r>
              <a:rPr lang="en-US" dirty="0"/>
              <a:t>Net neutral transactions – appropriations made in the wrong place</a:t>
            </a:r>
          </a:p>
          <a:p>
            <a:r>
              <a:rPr lang="en-US" dirty="0"/>
              <a:t>SLA agreement changed</a:t>
            </a:r>
          </a:p>
          <a:p>
            <a:r>
              <a:rPr lang="en-US" dirty="0"/>
              <a:t>Vacancy savings weren’t realized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55CB-4E98-4245-94B7-DEC20B5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9C9-057E-478C-A064-B909D2D136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68F-589C-4C33-B8C9-337287C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" y="6007879"/>
            <a:ext cx="10959843" cy="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-#359743-v1-GENERAL-#359428-v1-JFO_template_PowerPoint_jan2022.pptx  -  Read-Only" id="{F01507AA-FCBC-49DD-9AC7-18B6331077EC}" vid="{A9946EFE-9B7B-4D23-8F7B-EBFE83931E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JFO PowerPoint Template</Template>
  <TotalTime>1870</TotalTime>
  <Words>642</Words>
  <Application>Microsoft Office PowerPoint</Application>
  <PresentationFormat>Widescreen</PresentationFormat>
  <Paragraphs>119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Budget Adjustment</vt:lpstr>
      <vt:lpstr>Adjusting the Budget</vt:lpstr>
      <vt:lpstr>The Budget Building Timeline</vt:lpstr>
      <vt:lpstr>The State Budget</vt:lpstr>
      <vt:lpstr>A Budget is a Plan</vt:lpstr>
      <vt:lpstr>Things Change – Revenue</vt:lpstr>
      <vt:lpstr>Things Change – Expenses</vt:lpstr>
      <vt:lpstr>Things Change – Expenses</vt:lpstr>
      <vt:lpstr>Other Issues You Might Hear About in  the Budget Adjustment</vt:lpstr>
      <vt:lpstr>Enter the Budget Adjustment Act</vt:lpstr>
      <vt:lpstr>The Budget Adjustment Act</vt:lpstr>
      <vt:lpstr>The Budget Adjustment</vt:lpstr>
      <vt:lpstr>Timeline</vt:lpstr>
    </vt:vector>
  </TitlesOfParts>
  <Company>Vermont General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Budget Adjustment</dc:title>
  <dc:creator>Emily Byrne</dc:creator>
  <cp:lastModifiedBy>Emily Byrne</cp:lastModifiedBy>
  <cp:revision>27</cp:revision>
  <dcterms:created xsi:type="dcterms:W3CDTF">2025-01-09T19:49:34Z</dcterms:created>
  <dcterms:modified xsi:type="dcterms:W3CDTF">2025-01-15T15:34:40Z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