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9" r:id="rId4"/>
    <p:sldId id="262" r:id="rId5"/>
    <p:sldId id="261" r:id="rId6"/>
    <p:sldId id="271" r:id="rId7"/>
    <p:sldId id="272" r:id="rId8"/>
    <p:sldId id="273" r:id="rId9"/>
    <p:sldId id="274" r:id="rId10"/>
    <p:sldId id="275" r:id="rId11"/>
    <p:sldId id="277" r:id="rId12"/>
    <p:sldId id="278" r:id="rId13"/>
    <p:sldId id="276" r:id="rId14"/>
    <p:sldId id="279" r:id="rId15"/>
    <p:sldId id="266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11F"/>
    <a:srgbClr val="BF9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5C299-2F10-4FCE-9B06-6DCAB21FDF1D}" v="126" dt="2026-01-06T13:48:46.183"/>
    <p1510:client id="{75D1335E-B3DD-438C-B18B-313A08A0802B}" v="114" dt="2026-01-06T14:04:34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65491-F2FA-4B87-A8C0-98C8D60CCE8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D7489-7B08-4A25-8429-7F284E52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0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hyperlink" Target="https://www.veda.org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F7540A-9825-BCE2-54EF-3A424517E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8338" y="3256982"/>
            <a:ext cx="9144000" cy="42649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53585-1841-2204-A47B-836C1CFFB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4FE6-399C-4D94-B9C3-C7B3D7CB4923}" type="datetime1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5A990-2CAA-5016-D93B-C1CBEB54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B49FA-C2F8-6794-B723-300FE378A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8BB-7834-4CD7-9BEE-9EB4CC5064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58E45C4C-F5B5-ABE7-24B0-397617FAA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940" y="1250822"/>
            <a:ext cx="10568797" cy="1805537"/>
          </a:xfrm>
          <a:solidFill>
            <a:srgbClr val="03311F"/>
          </a:solidFill>
          <a:ln>
            <a:solidFill>
              <a:srgbClr val="03311F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Logo">
            <a:extLst>
              <a:ext uri="{FF2B5EF4-FFF2-40B4-BE49-F238E27FC236}">
                <a16:creationId xmlns:a16="http://schemas.microsoft.com/office/drawing/2014/main" id="{71F58E39-3900-74CD-49CC-DD3F72D6D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208" y="3758518"/>
            <a:ext cx="2522792" cy="2522792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44711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A767-9767-A8B8-C88E-E5B80AFA5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03311F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72CCB5-2ECA-2D0B-CF64-13F691A4F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789EF-F73F-357B-68C3-0B5C5C576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E29EA-DFA7-EC96-FCC9-DE4F890B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A33F-F9AC-4D65-9F5A-C26527063BCC}" type="datetime1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3BD5B-CA6E-2F6C-1A3A-4F726B85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438AA-9E01-A54B-DA97-1114BC93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8BB-7834-4CD7-9BEE-9EB4CC50641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">
            <a:extLst>
              <a:ext uri="{FF2B5EF4-FFF2-40B4-BE49-F238E27FC236}">
                <a16:creationId xmlns:a16="http://schemas.microsoft.com/office/drawing/2014/main" id="{76D45790-8B39-9814-DBC8-8061FDB97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066" y="5477775"/>
            <a:ext cx="748804" cy="748804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9795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C3842D-1366-018D-77C1-9EC4512C9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FD28-21E8-4E46-B2ED-80B0CBF2D9C6}" type="datetime1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32A25-77FF-966F-A28B-4F6C9C0A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53F33-9119-667F-1B16-FF3968F22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8BB-7834-4CD7-9BEE-9EB4CC5064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F9B4A3-C387-0FC3-72F8-C3E23ECDE1F2}"/>
              </a:ext>
            </a:extLst>
          </p:cNvPr>
          <p:cNvSpPr/>
          <p:nvPr userDrawn="1"/>
        </p:nvSpPr>
        <p:spPr>
          <a:xfrm>
            <a:off x="3247723" y="2239265"/>
            <a:ext cx="56965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pic>
        <p:nvPicPr>
          <p:cNvPr id="9" name="Picture 8" descr="Logo">
            <a:extLst>
              <a:ext uri="{FF2B5EF4-FFF2-40B4-BE49-F238E27FC236}">
                <a16:creationId xmlns:a16="http://schemas.microsoft.com/office/drawing/2014/main" id="{049D458E-517B-FA06-1D7B-A71F18D27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208" y="3758518"/>
            <a:ext cx="2522792" cy="2522792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23473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2CC37-9427-FF16-A5B5-D02222AE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A1E9-D6CF-4F4B-82B5-C5263FDF7B29}" type="datetime1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707081-DDC0-3372-A72B-A60C7424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60693-C2E5-BC5A-47B7-F0CCF401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8BB-7834-4CD7-9BEE-9EB4CC50641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C3B1EB50-1CC4-144C-B73F-4BC654AAF4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208" y="3758518"/>
            <a:ext cx="2522792" cy="2522792"/>
          </a:xfrm>
          <a:prstGeom prst="rect">
            <a:avLst/>
          </a:prstGeom>
          <a:effectLst>
            <a:softEdge rad="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A4DC86-0154-3661-F147-393B92E9C0FA}"/>
              </a:ext>
            </a:extLst>
          </p:cNvPr>
          <p:cNvSpPr/>
          <p:nvPr userDrawn="1"/>
        </p:nvSpPr>
        <p:spPr>
          <a:xfrm>
            <a:off x="2899239" y="396662"/>
            <a:ext cx="6393521" cy="1015663"/>
          </a:xfrm>
          <a:prstGeom prst="rect">
            <a:avLst/>
          </a:prstGeom>
          <a:solidFill>
            <a:srgbClr val="03311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Contact Us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1BDE9D8-BF0B-60B4-01C0-CD412B43E267}"/>
              </a:ext>
            </a:extLst>
          </p:cNvPr>
          <p:cNvGrpSpPr/>
          <p:nvPr userDrawn="1"/>
        </p:nvGrpSpPr>
        <p:grpSpPr>
          <a:xfrm>
            <a:off x="3472482" y="2023607"/>
            <a:ext cx="5654264" cy="3469821"/>
            <a:chOff x="1961836" y="1880935"/>
            <a:chExt cx="5654264" cy="346982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327D737-6BA6-4BAE-A499-33D910B0BB1D}"/>
                </a:ext>
              </a:extLst>
            </p:cNvPr>
            <p:cNvSpPr/>
            <p:nvPr userDrawn="1"/>
          </p:nvSpPr>
          <p:spPr>
            <a:xfrm>
              <a:off x="1961836" y="4638414"/>
              <a:ext cx="717430" cy="712342"/>
            </a:xfrm>
            <a:prstGeom prst="ellipse">
              <a:avLst/>
            </a:prstGeom>
            <a:solidFill>
              <a:srgbClr val="BF95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AEBF67-4095-65F5-F967-E82C9D1797E5}"/>
                </a:ext>
              </a:extLst>
            </p:cNvPr>
            <p:cNvSpPr/>
            <p:nvPr userDrawn="1"/>
          </p:nvSpPr>
          <p:spPr>
            <a:xfrm>
              <a:off x="1961836" y="3668600"/>
              <a:ext cx="717430" cy="712342"/>
            </a:xfrm>
            <a:prstGeom prst="ellipse">
              <a:avLst/>
            </a:prstGeom>
            <a:solidFill>
              <a:srgbClr val="BF95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9037B05-8EBA-B481-77BC-560AE5137437}"/>
                </a:ext>
              </a:extLst>
            </p:cNvPr>
            <p:cNvSpPr/>
            <p:nvPr userDrawn="1"/>
          </p:nvSpPr>
          <p:spPr>
            <a:xfrm>
              <a:off x="1961836" y="2745570"/>
              <a:ext cx="717430" cy="712342"/>
            </a:xfrm>
            <a:prstGeom prst="ellipse">
              <a:avLst/>
            </a:prstGeom>
            <a:solidFill>
              <a:srgbClr val="BF95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B529AFE-3B70-9B4F-8916-5CB7907B0023}"/>
                </a:ext>
              </a:extLst>
            </p:cNvPr>
            <p:cNvSpPr/>
            <p:nvPr userDrawn="1"/>
          </p:nvSpPr>
          <p:spPr>
            <a:xfrm>
              <a:off x="1961836" y="1880935"/>
              <a:ext cx="717430" cy="712342"/>
            </a:xfrm>
            <a:prstGeom prst="ellipse">
              <a:avLst/>
            </a:prstGeom>
            <a:solidFill>
              <a:srgbClr val="BF95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World outline">
              <a:extLst>
                <a:ext uri="{FF2B5EF4-FFF2-40B4-BE49-F238E27FC236}">
                  <a16:creationId xmlns:a16="http://schemas.microsoft.com/office/drawing/2014/main" id="{4EBB7E54-7FE6-2AF4-2CBD-044A9A8D65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85481" y="2876826"/>
              <a:ext cx="470140" cy="470140"/>
            </a:xfrm>
            <a:prstGeom prst="rect">
              <a:avLst/>
            </a:prstGeom>
          </p:spPr>
        </p:pic>
        <p:pic>
          <p:nvPicPr>
            <p:cNvPr id="13" name="Graphic 12" descr="Marker with solid fill">
              <a:extLst>
                <a:ext uri="{FF2B5EF4-FFF2-40B4-BE49-F238E27FC236}">
                  <a16:creationId xmlns:a16="http://schemas.microsoft.com/office/drawing/2014/main" id="{95C35A68-A2C3-29DC-FB26-CEF35820A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5481" y="2006444"/>
              <a:ext cx="470140" cy="470140"/>
            </a:xfrm>
            <a:prstGeom prst="rect">
              <a:avLst/>
            </a:prstGeom>
          </p:spPr>
        </p:pic>
        <p:pic>
          <p:nvPicPr>
            <p:cNvPr id="15" name="Graphic 14" descr="Receiver with solid fill">
              <a:extLst>
                <a:ext uri="{FF2B5EF4-FFF2-40B4-BE49-F238E27FC236}">
                  <a16:creationId xmlns:a16="http://schemas.microsoft.com/office/drawing/2014/main" id="{B4F61639-71ED-9158-1BD0-0CB14E370B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5481" y="3793544"/>
              <a:ext cx="470141" cy="470141"/>
            </a:xfrm>
            <a:prstGeom prst="rect">
              <a:avLst/>
            </a:prstGeom>
          </p:spPr>
        </p:pic>
        <p:pic>
          <p:nvPicPr>
            <p:cNvPr id="17" name="Graphic 16" descr="Envelope with solid fill">
              <a:extLst>
                <a:ext uri="{FF2B5EF4-FFF2-40B4-BE49-F238E27FC236}">
                  <a16:creationId xmlns:a16="http://schemas.microsoft.com/office/drawing/2014/main" id="{D40280FE-69D8-73B1-34D8-2BC386F1D9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085481" y="4756807"/>
              <a:ext cx="470141" cy="470141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B39B2A9-7AC4-2C5C-FF45-1756FD0BBA2C}"/>
                </a:ext>
              </a:extLst>
            </p:cNvPr>
            <p:cNvSpPr/>
            <p:nvPr userDrawn="1"/>
          </p:nvSpPr>
          <p:spPr>
            <a:xfrm>
              <a:off x="2742176" y="2077015"/>
              <a:ext cx="4873924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58 East State Street, Suite 5 Montpelier, Vermont 05602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D3352B-C805-4833-CFFF-D3B2321F6421}"/>
                </a:ext>
              </a:extLst>
            </p:cNvPr>
            <p:cNvSpPr txBox="1"/>
            <p:nvPr userDrawn="1"/>
          </p:nvSpPr>
          <p:spPr>
            <a:xfrm>
              <a:off x="2802911" y="2932464"/>
              <a:ext cx="224929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  <a:hlinkClick r:id="rId11"/>
                </a:rPr>
                <a:t>https://www.veda.org</a:t>
              </a:r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10CBE0-A329-1F57-C27A-E670AB688F65}"/>
                </a:ext>
              </a:extLst>
            </p:cNvPr>
            <p:cNvSpPr/>
            <p:nvPr userDrawn="1"/>
          </p:nvSpPr>
          <p:spPr>
            <a:xfrm>
              <a:off x="2802911" y="3855494"/>
              <a:ext cx="1571264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(802) 828 - 5627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8F7F548-11DE-1082-8C28-7C7A7D9C32C4}"/>
                </a:ext>
              </a:extLst>
            </p:cNvPr>
            <p:cNvSpPr/>
            <p:nvPr userDrawn="1"/>
          </p:nvSpPr>
          <p:spPr>
            <a:xfrm>
              <a:off x="2802911" y="4820126"/>
              <a:ext cx="1415260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info@veda.org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323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948C9-93F1-C8E0-4229-5FE197E0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24A3-FB7F-41B5-A644-EB2713C0A41B}" type="datetime1">
              <a:rPr lang="en-US" smtClean="0"/>
              <a:pPr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4D4F9-2666-0211-FDB5-4727D74A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FEC36-7491-03D0-B8E8-0513BA89A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8BB-7834-4CD7-9BEE-9EB4CC506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E21B2EB-6853-2900-7118-F020D735C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629" y="1464993"/>
            <a:ext cx="10515600" cy="1964007"/>
          </a:xfrm>
          <a:solidFill>
            <a:srgbClr val="03311F"/>
          </a:solidFill>
        </p:spPr>
        <p:txBody>
          <a:bodyPr>
            <a:norm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Logo">
            <a:extLst>
              <a:ext uri="{FF2B5EF4-FFF2-40B4-BE49-F238E27FC236}">
                <a16:creationId xmlns:a16="http://schemas.microsoft.com/office/drawing/2014/main" id="{86BB5B05-E2D5-D2A8-12D3-362422389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208" y="3758518"/>
            <a:ext cx="2522792" cy="2522792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67669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FAA8-4087-A5EE-631C-226EC761A93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3311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E710D-A365-12BB-EB54-9085290C6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9157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3D88A-8291-1214-4A3F-2B79C45C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8AB9-3170-4656-9942-BF6BA4EE9BC3}" type="datetime1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EED76-CE19-1953-3913-221313DA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39A24-C39C-9022-12E5-BC4B6E42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8BB-7834-4CD7-9BEE-9EB4CC5064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">
            <a:extLst>
              <a:ext uri="{FF2B5EF4-FFF2-40B4-BE49-F238E27FC236}">
                <a16:creationId xmlns:a16="http://schemas.microsoft.com/office/drawing/2014/main" id="{492D9104-4964-435D-7A84-5E331D742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066" y="5477775"/>
            <a:ext cx="748804" cy="748804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77410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29D0D-72BA-3EB2-5DDC-4B831C619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rgbClr val="03311F"/>
          </a:solidFill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4D368-9D9E-7F15-F2F4-E21BC49AF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45369-E149-8A5D-A5D5-D54DD33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63DF-70F8-4361-A00A-02FDDC1D0A76}" type="datetime1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3B3B3-7382-B8F6-91A5-DCA28AB84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83E21-99D9-CA2F-3F6E-F987B7CF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8BB-7834-4CD7-9BEE-9EB4CC5064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">
            <a:extLst>
              <a:ext uri="{FF2B5EF4-FFF2-40B4-BE49-F238E27FC236}">
                <a16:creationId xmlns:a16="http://schemas.microsoft.com/office/drawing/2014/main" id="{6964E4C9-34B8-9DAA-6183-C2A4CFD8B8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066" y="5477775"/>
            <a:ext cx="748804" cy="748804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5344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D87AF-C0C3-4CF9-4C12-8352A0BDF4E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3311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5B0FB-411F-B492-395A-0E1BCF00B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133FB-AAC8-3E60-B999-B3CDB8D5D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E9413-03BD-252A-C46D-75CD06227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0820-D8A7-4386-A908-815C9A91D0DC}" type="datetime1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1E997-BAC9-CB8B-0976-A5F5605C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DCFB4-DE8F-FD6A-98CF-311D71E0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8BB-7834-4CD7-9BEE-9EB4CC50641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">
            <a:extLst>
              <a:ext uri="{FF2B5EF4-FFF2-40B4-BE49-F238E27FC236}">
                <a16:creationId xmlns:a16="http://schemas.microsoft.com/office/drawing/2014/main" id="{15AC8D98-2B46-8389-AD80-FC76CB2FB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066" y="5477775"/>
            <a:ext cx="748804" cy="748804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090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188E-C012-2C01-44EB-D3F693706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solidFill>
            <a:srgbClr val="03311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CE4B6-90C3-E354-D8FB-CBA7D3C71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6C1CB-D2A8-F60F-0242-373ED5543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ACEE5F-FCF5-1F38-B85E-5D4D8F495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2E68A5-1A08-76C4-6BE9-0BBAE52BF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2CBBBD-331B-96FD-C008-EC1645397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F8DC-53C7-4058-B32D-4BD0BDC17853}" type="datetime1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AAE3CC-EF3F-AF24-0994-411D68BA1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5ED41C-C648-87A2-D373-0CF68F9D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8BB-7834-4CD7-9BEE-9EB4CC50641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">
            <a:extLst>
              <a:ext uri="{FF2B5EF4-FFF2-40B4-BE49-F238E27FC236}">
                <a16:creationId xmlns:a16="http://schemas.microsoft.com/office/drawing/2014/main" id="{7779EF73-6269-BBC3-47CF-F16D68EEE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066" y="5477775"/>
            <a:ext cx="748804" cy="748804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0638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7C68-7CA9-38DF-A2E5-015EB2050D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3311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E75DDA-8187-42EF-601B-48F91A898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4797-0B87-4CA6-9D03-4FB8D1BFC060}" type="datetime1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8F6F04-CFA8-01D0-66CC-AF2BACF5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1A62D-A058-CCD4-33F7-6B87B264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8BB-7834-4CD7-9BEE-9EB4CC50641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96F35E7C-EB8B-1728-36D3-8C5E06C91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066" y="5477775"/>
            <a:ext cx="748804" cy="748804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94944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967F82-1752-2FEE-7C83-BD358594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2E5A-1251-4FA3-B390-4FAE66C9D9F7}" type="datetime1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637A57-5F64-9E2E-93F9-60A5C127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A9A02-E9C1-39D6-B1A3-DD0487E6E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8BB-7834-4CD7-9BEE-9EB4CC50641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">
            <a:extLst>
              <a:ext uri="{FF2B5EF4-FFF2-40B4-BE49-F238E27FC236}">
                <a16:creationId xmlns:a16="http://schemas.microsoft.com/office/drawing/2014/main" id="{0F62D9ED-DF4F-9FC2-2B80-32A06B331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066" y="5477775"/>
            <a:ext cx="748804" cy="748804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5774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5BD87-64CC-9A2B-1C90-6BA1C745CED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3311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57D49-B836-7693-324B-EDE290BD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8390-AB4B-493D-8901-DCD76B54D967}" type="datetime1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56C37-19E9-7896-7A2F-C8585A2CE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55BF0-AAAD-24D9-3C4D-BE82CF34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8BB-7834-4CD7-9BEE-9EB4CC5064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79EB0CE5-0959-BE36-7D86-DB75D7D1A89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820863"/>
            <a:ext cx="7184366" cy="42354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6694CB-DCD5-5D1D-7A01-4B767EB8D3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53400" y="1820863"/>
            <a:ext cx="3200400" cy="42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526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94F4B-8AA5-E010-BE83-9B62B0332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03311F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6BE83-F203-3C78-483F-7F2A25F50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8587C-738E-1493-AA7C-E6DDAA62F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BE577-D2B1-CB6E-E4FE-658ADB617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A5A8-D47D-4351-9CA2-7D74258DB999}" type="datetime1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C4E3A-EFFB-B4CF-8261-2D98F2C5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0C70C-8D3D-94A0-A3AC-F1BFBCBC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8BB-7834-4CD7-9BEE-9EB4CC50641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">
            <a:extLst>
              <a:ext uri="{FF2B5EF4-FFF2-40B4-BE49-F238E27FC236}">
                <a16:creationId xmlns:a16="http://schemas.microsoft.com/office/drawing/2014/main" id="{0AD06F50-B8A4-2058-7290-24D4F8963B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066" y="5477775"/>
            <a:ext cx="748804" cy="748804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83692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56B2FC-5E8F-28C6-2AFA-ACB38C86561D}"/>
              </a:ext>
            </a:extLst>
          </p:cNvPr>
          <p:cNvSpPr/>
          <p:nvPr userDrawn="1"/>
        </p:nvSpPr>
        <p:spPr>
          <a:xfrm>
            <a:off x="0" y="6351271"/>
            <a:ext cx="12191999" cy="506729"/>
          </a:xfrm>
          <a:prstGeom prst="rect">
            <a:avLst/>
          </a:prstGeom>
          <a:solidFill>
            <a:srgbClr val="BF951A"/>
          </a:solidFill>
          <a:ln>
            <a:noFill/>
          </a:ln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2729D6-B29D-ABBE-A1AD-505803E4B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3C3D7-B1A3-B984-66C3-706EF1206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8E4A7-6865-B492-70C4-DA00C4073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189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A4B24A3-FB7F-41B5-A644-EB2713C0A41B}" type="datetime1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2DAB4-F8F0-1FD8-ACB9-7F95B4361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89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A1774-5540-6312-6574-37C776D3B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89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D7288BB-7834-4CD7-9BEE-9EB4CC506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6E838-9A93-A095-9EFE-2BE41064415E}"/>
              </a:ext>
            </a:extLst>
          </p:cNvPr>
          <p:cNvSpPr/>
          <p:nvPr userDrawn="1"/>
        </p:nvSpPr>
        <p:spPr>
          <a:xfrm>
            <a:off x="0" y="0"/>
            <a:ext cx="698740" cy="6858000"/>
          </a:xfrm>
          <a:prstGeom prst="rect">
            <a:avLst/>
          </a:prstGeom>
          <a:solidFill>
            <a:srgbClr val="03311F"/>
          </a:solidFill>
          <a:ln>
            <a:solidFill>
              <a:srgbClr val="03311F"/>
            </a:solidFill>
          </a:ln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4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0B7E595-4E9C-2301-BAEC-5E62BD050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8338" y="3256982"/>
            <a:ext cx="9144000" cy="999708"/>
          </a:xfrm>
        </p:spPr>
        <p:txBody>
          <a:bodyPr/>
          <a:lstStyle/>
          <a:p>
            <a:r>
              <a:rPr lang="en-US"/>
              <a:t>2026 Legislative Session </a:t>
            </a:r>
          </a:p>
          <a:p>
            <a:r>
              <a:rPr lang="en-US"/>
              <a:t>Wednesday, January 7, 2026</a:t>
            </a:r>
          </a:p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D52287-E7A0-2601-ACB1-21BEBCAB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4FE6-399C-4D94-B9C3-C7B3D7CB4923}" type="datetime1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7614C-38EA-A10B-B8B8-6F788958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VEDA Presentation to the Legislature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AAD175-96F7-F1F0-C9D3-15705F59A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8BB-7834-4CD7-9BEE-9EB4CC50641C}" type="slidenum">
              <a:rPr lang="en-US" smtClean="0"/>
              <a:t>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66CFA9-6B09-01D8-B715-61288E45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 VEDA Presentation</a:t>
            </a:r>
          </a:p>
        </p:txBody>
      </p:sp>
    </p:spTree>
    <p:extLst>
      <p:ext uri="{BB962C8B-B14F-4D97-AF65-F5344CB8AC3E}">
        <p14:creationId xmlns:p14="http://schemas.microsoft.com/office/powerpoint/2010/main" val="46759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287C4-B8E1-D773-05C7-ECCF12CC1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D6C7E-01EF-E3A4-FD40-05CF74285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does VEDA want to get into housing?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BFF4C-FE53-1E97-05EF-C3E2FF5A1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8390-AB4B-493D-8901-DCD76B54D967}" type="datetime1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6B3CC-6AF7-104F-F79A-938A3C69C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VEDA Presentation to the Legislature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9B3C5-5BD7-862F-9E98-839F86CD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8BB-7834-4CD7-9BEE-9EB4CC50641C}" type="slidenum">
              <a:rPr lang="en-US" smtClean="0"/>
              <a:t>10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B326A2-ED2F-FA06-5ABC-287D4E28B3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5999" y="2070650"/>
            <a:ext cx="5257800" cy="2880610"/>
          </a:xfrm>
        </p:spPr>
        <p:txBody>
          <a:bodyPr>
            <a:noAutofit/>
          </a:bodyPr>
          <a:lstStyle/>
          <a:p>
            <a:r>
              <a:rPr lang="en-US"/>
              <a:t>Vermont is in a housing crisis.</a:t>
            </a:r>
          </a:p>
          <a:p>
            <a:r>
              <a:rPr lang="en-US"/>
              <a:t>VEDA is an Economic Development Authority created to help economy.</a:t>
            </a:r>
          </a:p>
          <a:p>
            <a:r>
              <a:rPr lang="en-US"/>
              <a:t>Economy needs housing.</a:t>
            </a:r>
          </a:p>
          <a:p>
            <a:r>
              <a:rPr lang="en-US"/>
              <a:t>Housing would be extension of our commercial portfolio.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B31BB4-55D1-84ED-B92B-17BEBE2F1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470" y="2053340"/>
            <a:ext cx="5062583" cy="2880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7229E2-95A6-EAB1-98C6-7E97663C2678}"/>
              </a:ext>
            </a:extLst>
          </p:cNvPr>
          <p:cNvSpPr txBox="1"/>
          <p:nvPr/>
        </p:nvSpPr>
        <p:spPr>
          <a:xfrm>
            <a:off x="1628774" y="5313912"/>
            <a:ext cx="9725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VEDA has flexibility and can help projects get across the finish line when they otherwise may not.  We help fill gaps.</a:t>
            </a:r>
          </a:p>
        </p:txBody>
      </p:sp>
    </p:spTree>
    <p:extLst>
      <p:ext uri="{BB962C8B-B14F-4D97-AF65-F5344CB8AC3E}">
        <p14:creationId xmlns:p14="http://schemas.microsoft.com/office/powerpoint/2010/main" val="3083590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90A53-0BE3-B16E-B08D-DEB1F8655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43640-CDF9-22C8-10E1-39AABA72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does VEDA want to get into housing?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BCA1FA-D34D-9C14-992F-9597DFAEC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8390-AB4B-493D-8901-DCD76B54D967}" type="datetime1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1BEA18-95E0-6FF1-431A-195D1151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VEDA Presentation to the Legislature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15E97-98D1-EB22-2A2F-E6C52A5C4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8BB-7834-4CD7-9BEE-9EB4CC50641C}" type="slidenum">
              <a:rPr lang="en-US" smtClean="0"/>
              <a:t>11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99B64E-7F45-C593-0E0B-3A49A3784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280890"/>
            <a:ext cx="5257800" cy="3547872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Already have commercial banking partnerships and Multi-Unit Housing Development is within the CRE Portfolio of those banks.  </a:t>
            </a:r>
          </a:p>
          <a:p>
            <a:r>
              <a:rPr lang="en-US" sz="3000" dirty="0"/>
              <a:t>We make ourselves available to banks or credit unions that need or want us in the transaction. </a:t>
            </a:r>
          </a:p>
          <a:p>
            <a:r>
              <a:rPr lang="en-US" sz="3000" dirty="0"/>
              <a:t>Banks expressed interest in  VEDA’s possible participation.  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03AC26-D040-78CA-E4CA-3E34CBE5A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364236"/>
            <a:ext cx="5262123" cy="29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56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3AAD6-5B18-CF08-882F-62E594B35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5D4FC-794E-7168-8D40-E8ACB7EA9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Current limitations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15DD34-4E72-2F71-BF8A-7E6B4438C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1706"/>
            <a:ext cx="5699760" cy="38913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/>
              <a:t>Letter sent from this committee to leaders of VEDA and VHFA encouraging collaboration, but VEDA is not brought into discussions for potential lending opportunities for multi-unit housing (some exceptions include Winston Prouty, Hula, etc.) because marketplace knows VEDA cannot lend to housing, making the actual gap analysis hypothetical.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A422D-391C-A6AD-2DCE-A098D740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1FE8AB9-3170-4656-9942-BF6BA4EE9BC3}" type="datetime1">
              <a:rPr lang="en-US" smtClean="0"/>
              <a:pPr>
                <a:spcAft>
                  <a:spcPts val="600"/>
                </a:spcAft>
              </a:pPr>
              <a:t>1/6/2026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8265E144-2107-12C8-891F-5CCA15D4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VEDA Presentation to the Legislature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416DB-12DB-63C8-76F7-996630DB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D7288BB-7834-4CD7-9BEE-9EB4CC50641C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5" name="Picture 4" descr="A row of houses&#10;&#10;AI-generated content may be incorrect.">
            <a:extLst>
              <a:ext uri="{FF2B5EF4-FFF2-40B4-BE49-F238E27FC236}">
                <a16:creationId xmlns:a16="http://schemas.microsoft.com/office/drawing/2014/main" id="{1A8620D3-6F68-A2F5-BEAD-DB5B64CC5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2303318"/>
            <a:ext cx="4815840" cy="318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25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2A923-F2C2-1C55-502F-1A7E96B27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19420-5818-DFD5-E3C8-C5B4F6DAE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Proposed housing language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C4CD65-9BA6-5670-1A1D-3050C0D5B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072" y="1876838"/>
            <a:ext cx="10515600" cy="3935351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r>
              <a:rPr lang="en-US" dirty="0"/>
              <a:t>“After consultation with and deference to the Vermont Housing Finance Agency on applications that are eligible for financing from both the Authority and the Agency, financing for multi-unit ( 5+) housing developments jointly financed with another lender or lenders when requested by said lender(s). ”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*Changing statute to allow VEDA to lend to housing does not force banks or credit unions to work with VEDA*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CE120-F922-34B9-DA6D-19288D43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1FE8AB9-3170-4656-9942-BF6BA4EE9BC3}" type="datetime1">
              <a:rPr lang="en-US" smtClean="0"/>
              <a:pPr>
                <a:spcAft>
                  <a:spcPts val="600"/>
                </a:spcAft>
              </a:pPr>
              <a:t>1/6/2026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898A7C8-664B-F488-D26C-8D68954EF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VEDA Presentation to the Legislature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7B2DC-2239-46AA-53D6-C0152F54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D7288BB-7834-4CD7-9BEE-9EB4CC50641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10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AE553-67FE-2DF0-5DDD-02F6996ED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C6FB7-4350-7C5A-0B1F-7967481AA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517" y="219456"/>
            <a:ext cx="5059679" cy="1481328"/>
          </a:xfrm>
        </p:spPr>
        <p:txBody>
          <a:bodyPr anchor="b">
            <a:noAutofit/>
          </a:bodyPr>
          <a:lstStyle/>
          <a:p>
            <a:r>
              <a:rPr lang="en-US" sz="4200" dirty="0"/>
              <a:t>How liquidity spurs housing development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EC7415-3221-E95F-DA73-301A86C2A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8" r="25398"/>
          <a:stretch/>
        </p:blipFill>
        <p:spPr>
          <a:xfrm>
            <a:off x="6096000" y="73911"/>
            <a:ext cx="5403850" cy="6172200"/>
          </a:xfrm>
          <a:prstGeom prst="rect">
            <a:avLst/>
          </a:prstGeom>
          <a:noFill/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3A96A9-38C1-DC37-699B-AACEB45AB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457" y="2084833"/>
            <a:ext cx="5257800" cy="4014216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More capital could help build more housing.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VEDA’s lower rates (currently between 1% and 2% less than market) could make it easier for more housing projects to make it to the finish line.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If a bank or credit union wants some exposure but not all in a project, VEDA could fill that gap.  Possible concentration limits, exposure limits, etc.  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D7E808-332B-76A1-C27F-8382A3021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964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5E98390-AB4B-493D-8901-DCD76B54D967}" type="datetime1">
              <a:rPr lang="en-US" smtClean="0"/>
              <a:pPr>
                <a:spcAft>
                  <a:spcPts val="600"/>
                </a:spcAft>
              </a:pPr>
              <a:t>1/6/2026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F5E59E8A-2142-26C3-3D69-6BE20568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8964"/>
            <a:ext cx="4114800" cy="365125"/>
          </a:xfrm>
        </p:spPr>
        <p:txBody>
          <a:bodyPr/>
          <a:lstStyle/>
          <a:p>
            <a:r>
              <a:rPr lang="en-US" dirty="0"/>
              <a:t>VEDA Presentation to the Legislature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C203A-AB42-D333-8B0D-6F8B01C84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8964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D7288BB-7834-4CD7-9BEE-9EB4CC50641C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83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DF173F-D526-E7C8-FD12-BB741D99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FD28-21E8-4E46-B2ED-80B0CBF2D9C6}" type="datetime1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C3C9F-4ED8-9930-59EB-72FDD219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VEDA Presentation to the Legislature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6B8DF-4891-FCB6-A6C9-46DA5604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8BB-7834-4CD7-9BEE-9EB4CC5064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84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2CD71-1DAB-DECD-A46F-67ECBE478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7B8EE05-A145-601A-235C-48D287871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8338" y="3256982"/>
            <a:ext cx="9144000" cy="999708"/>
          </a:xfrm>
        </p:spPr>
        <p:txBody>
          <a:bodyPr/>
          <a:lstStyle/>
          <a:p>
            <a:r>
              <a:rPr lang="en-US"/>
              <a:t>2026 Legislative Session </a:t>
            </a:r>
          </a:p>
          <a:p>
            <a:r>
              <a:rPr lang="en-US"/>
              <a:t>Wednesday, January 7, 2026</a:t>
            </a:r>
          </a:p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25856-FD4D-EAF3-F377-1CA1DD89D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4FE6-399C-4D94-B9C3-C7B3D7CB4923}" type="datetime1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EA445-5A05-DF43-DFB1-213870F4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VEDA Presentation to the Legislature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C249E-0787-1C39-88C1-5781DE47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8BB-7834-4CD7-9BEE-9EB4CC50641C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B00DDB-8C2A-1B78-5C69-56CE0DF40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 VEDA Presentation</a:t>
            </a:r>
          </a:p>
        </p:txBody>
      </p:sp>
    </p:spTree>
    <p:extLst>
      <p:ext uri="{BB962C8B-B14F-4D97-AF65-F5344CB8AC3E}">
        <p14:creationId xmlns:p14="http://schemas.microsoft.com/office/powerpoint/2010/main" val="93759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70272-F50C-283A-B83D-2A5081C36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What is VEDA?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72E259-2254-C709-7B17-B62E219DA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2575"/>
            <a:ext cx="10515600" cy="3935351"/>
          </a:xfrm>
        </p:spPr>
        <p:txBody>
          <a:bodyPr/>
          <a:lstStyle/>
          <a:p>
            <a:r>
              <a:rPr lang="en-US"/>
              <a:t>Created by the General Assembly in 1974</a:t>
            </a:r>
          </a:p>
          <a:p>
            <a:r>
              <a:rPr lang="en-US"/>
              <a:t>Mission is “to contribute to Vermont’s economic vitality by providing a broad array of financing programs to eligible businesses that create jobs and help advance Vermont’s public policy goals.”</a:t>
            </a:r>
          </a:p>
          <a:p>
            <a:r>
              <a:rPr lang="en-US"/>
              <a:t>Since its inception, VEDA has provided more than $2.6 billion in financing assistance to thousands of Vermont entrepreneurs, manufacturers, small businesses, and agricultural enterprises to enhance the vitality of Vermont’s economy.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9843C-7C1A-20CB-EAFD-6B6A41B4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1FE8AB9-3170-4656-9942-BF6BA4EE9BC3}" type="datetime1">
              <a:rPr lang="en-US" smtClean="0"/>
              <a:pPr>
                <a:spcAft>
                  <a:spcPts val="600"/>
                </a:spcAft>
              </a:pPr>
              <a:t>1/6/2026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A0CCEB9-B233-9819-BB6C-5D5823DE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VEDA Presentation to the Legislature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C1E0D-C8A2-8C95-1E5F-9EDC9B0E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D7288BB-7834-4CD7-9BEE-9EB4CC50641C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14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9947-CA24-49A0-469A-D6F1E6C0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does VEDA get its money?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97177B-0CA0-7914-30DE-E02213C3F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8390-AB4B-493D-8901-DCD76B54D967}" type="datetime1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DB57D-EE70-FBB4-47A3-7D5F9C8F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VEDA Presentation to the Legislature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87635-9A53-BF08-5565-A0B8E0A1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8BB-7834-4CD7-9BEE-9EB4CC50641C}" type="slidenum">
              <a:rPr lang="en-US" smtClean="0"/>
              <a:t>3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DF5334-574B-BDA3-2619-657F026446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7581" y="1938528"/>
            <a:ext cx="3739896" cy="2633471"/>
          </a:xfrm>
        </p:spPr>
        <p:txBody>
          <a:bodyPr>
            <a:noAutofit/>
          </a:bodyPr>
          <a:lstStyle/>
          <a:p>
            <a:r>
              <a:rPr lang="en-US"/>
              <a:t>VEDA borrows money from banking market and lends it out to fulfill its mission.</a:t>
            </a:r>
          </a:p>
          <a:p>
            <a:r>
              <a:rPr lang="en-US"/>
              <a:t>Other sources include Federal (USDA- IRP) and specific State Program appropriations such as DRLF.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553D5F-D6AA-AE8E-E8DE-4929DDD2E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3339"/>
            <a:ext cx="6689381" cy="376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95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B4E83A-E6DD-5BB7-9F61-CCB9F20BE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2E5A-1251-4FA3-B390-4FAE66C9D9F7}" type="datetime1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F85CB-B0EF-0BD9-A0AD-6317F3E48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VEDA Presentation to the Legislature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0E998-935B-265D-DA62-7E8E5864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8BB-7834-4CD7-9BEE-9EB4CC50641C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A picture containing timeline&#10;&#10;AI-generated content may be incorrect.">
            <a:extLst>
              <a:ext uri="{FF2B5EF4-FFF2-40B4-BE49-F238E27FC236}">
                <a16:creationId xmlns:a16="http://schemas.microsoft.com/office/drawing/2014/main" id="{F368539E-D3C3-B769-AD27-B2FE95382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0"/>
            <a:ext cx="11287125" cy="63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02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30BE6C5-02A8-0646-42B3-CB9D746F2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VEDA’s current loan portfolio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FFA875B-A905-5B85-0592-5C8444840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915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Agriculture 			 Commercial      		   Total Value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 </a:t>
            </a:r>
          </a:p>
          <a:p>
            <a:pPr marL="0" indent="0" algn="ctr">
              <a:buNone/>
            </a:pPr>
            <a:r>
              <a:rPr lang="en-US" sz="2200"/>
              <a:t>$70 Million 	          	                 $210 Million		                 $280 Million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E522A0-9862-0C85-28E1-FFB2C6FC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964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044797-0B87-4CA6-9D03-4FB8D1BFC060}" type="datetime1">
              <a:rPr lang="en-US" smtClean="0"/>
              <a:pPr>
                <a:spcAft>
                  <a:spcPts val="600"/>
                </a:spcAft>
              </a:pPr>
              <a:t>1/6/2026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0387096-1F7C-F3DC-D76A-9FB7AA052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8964"/>
            <a:ext cx="4114800" cy="365125"/>
          </a:xfrm>
        </p:spPr>
        <p:txBody>
          <a:bodyPr/>
          <a:lstStyle/>
          <a:p>
            <a:r>
              <a:rPr lang="en-US" dirty="0"/>
              <a:t>VEDA Presentation to the Legislature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F46838-21C0-F557-2EDC-44618B50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8964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D7288BB-7834-4CD7-9BEE-9EB4CC50641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7" name="Graphic 6" descr="Cow with solid fill">
            <a:extLst>
              <a:ext uri="{FF2B5EF4-FFF2-40B4-BE49-F238E27FC236}">
                <a16:creationId xmlns:a16="http://schemas.microsoft.com/office/drawing/2014/main" id="{077103BE-DF32-D9DA-B717-149FCE33A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2600" y="3344642"/>
            <a:ext cx="914400" cy="914400"/>
          </a:xfrm>
          <a:prstGeom prst="rect">
            <a:avLst/>
          </a:prstGeom>
        </p:spPr>
      </p:pic>
      <p:pic>
        <p:nvPicPr>
          <p:cNvPr id="13" name="Graphic 12" descr="Briefcase with solid fill">
            <a:extLst>
              <a:ext uri="{FF2B5EF4-FFF2-40B4-BE49-F238E27FC236}">
                <a16:creationId xmlns:a16="http://schemas.microsoft.com/office/drawing/2014/main" id="{A78D1032-BC83-1E18-7984-EEBCBCAC2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7944" y="3397982"/>
            <a:ext cx="914400" cy="914400"/>
          </a:xfrm>
          <a:prstGeom prst="rect">
            <a:avLst/>
          </a:prstGeom>
        </p:spPr>
      </p:pic>
      <p:pic>
        <p:nvPicPr>
          <p:cNvPr id="16" name="Graphic 15" descr="Dollar with solid fill">
            <a:extLst>
              <a:ext uri="{FF2B5EF4-FFF2-40B4-BE49-F238E27FC236}">
                <a16:creationId xmlns:a16="http://schemas.microsoft.com/office/drawing/2014/main" id="{787A6AC1-2512-C0C7-61A5-99655ABDE2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60992" y="3397982"/>
            <a:ext cx="807720" cy="8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7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B31B0-819D-DF76-8CC3-ECBC0C5E3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F7C3-E873-887E-107D-F76CD1145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Agricultural Lending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691A3-F701-82AA-4FDB-E663E1054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8390-AB4B-493D-8901-DCD76B54D967}" type="datetime1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60BB7-FBBE-B982-8E45-FD6B44141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VEDA Presentation to the Legislature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1C5DB-05A0-9EEB-4A21-7DDAE203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8BB-7834-4CD7-9BEE-9EB4CC50641C}" type="slidenum">
              <a:rPr lang="en-US" smtClean="0"/>
              <a:t>6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BCEEA0-D8F5-B062-7EDB-6B01890170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208" y="2235329"/>
            <a:ext cx="5931408" cy="3218688"/>
          </a:xfrm>
        </p:spPr>
        <p:txBody>
          <a:bodyPr>
            <a:noAutofit/>
          </a:bodyPr>
          <a:lstStyle/>
          <a:p>
            <a:r>
              <a:rPr lang="en-US" sz="2500"/>
              <a:t>Lend directly to farmers, forest-products enterprises.</a:t>
            </a:r>
          </a:p>
          <a:p>
            <a:r>
              <a:rPr lang="en-US" sz="2500"/>
              <a:t>Projects include expansions, land acquisition, equipment purchases, working capital, and housing for farmworkers.</a:t>
            </a:r>
          </a:p>
          <a:p>
            <a:r>
              <a:rPr lang="en-US" sz="2500"/>
              <a:t>Occasionally fund projects alongside other lenders, but frequently VEDA is only lender involved in a project.</a:t>
            </a:r>
          </a:p>
        </p:txBody>
      </p:sp>
      <p:pic>
        <p:nvPicPr>
          <p:cNvPr id="13" name="Picture 12" descr="Cow with solid fill">
            <a:extLst>
              <a:ext uri="{FF2B5EF4-FFF2-40B4-BE49-F238E27FC236}">
                <a16:creationId xmlns:a16="http://schemas.microsoft.com/office/drawing/2014/main" id="{72B292A7-5D1F-074F-33FE-018618F1B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42047" y="2235329"/>
            <a:ext cx="2574416" cy="257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6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6D0E3-404B-2F9C-8634-E6170B77E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DD8B6-456B-BDAE-BA5D-15500AF3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Commercial Lending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075C6-3D07-603A-3BA9-07DEE584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8390-AB4B-493D-8901-DCD76B54D967}" type="datetime1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4D8EC-3938-3094-AF22-A8451EBE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VEDA Presentation to the Legislature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51317-DAD1-B26B-BFD1-A68046BC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8BB-7834-4CD7-9BEE-9EB4CC50641C}" type="slidenum">
              <a:rPr lang="en-US" smtClean="0"/>
              <a:t>7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56F5C5-EBB5-0618-4657-BDCA7A9A8F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208" y="2235328"/>
            <a:ext cx="5931408" cy="3452239"/>
          </a:xfrm>
        </p:spPr>
        <p:txBody>
          <a:bodyPr>
            <a:noAutofit/>
          </a:bodyPr>
          <a:lstStyle/>
          <a:p>
            <a:r>
              <a:rPr lang="en-US" sz="2500" dirty="0"/>
              <a:t>70% of VEDA Commercial Loans involve at least one other lender.</a:t>
            </a:r>
          </a:p>
          <a:p>
            <a:r>
              <a:rPr lang="en-US" sz="2500" dirty="0"/>
              <a:t>Mostly participate with Community National Bank and Mascoma Bank.</a:t>
            </a:r>
          </a:p>
          <a:p>
            <a:r>
              <a:rPr lang="en-US" sz="2500" dirty="0"/>
              <a:t>Projects include downtown development, hotels, manufacturing, expansions, land acquisition, equipment purchases, working capital, energy investments, and more.</a:t>
            </a:r>
          </a:p>
        </p:txBody>
      </p:sp>
      <p:pic>
        <p:nvPicPr>
          <p:cNvPr id="8" name="Graphic 7" descr="Handshake with solid fill">
            <a:extLst>
              <a:ext uri="{FF2B5EF4-FFF2-40B4-BE49-F238E27FC236}">
                <a16:creationId xmlns:a16="http://schemas.microsoft.com/office/drawing/2014/main" id="{B26D7431-70CD-B6CC-D018-885FD0F1F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2288" y="2430401"/>
            <a:ext cx="2828544" cy="282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5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95ED2-608D-D4E9-740A-57EE25B7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28E0F-8F56-1E00-DEC2-50841EBA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2880"/>
            <a:ext cx="3932237" cy="1874520"/>
          </a:xfrm>
        </p:spPr>
        <p:txBody>
          <a:bodyPr anchor="b">
            <a:noAutofit/>
          </a:bodyPr>
          <a:lstStyle/>
          <a:p>
            <a:r>
              <a:rPr lang="en-US" sz="4200" dirty="0"/>
              <a:t>Recent VEDA commercial investments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6931AB-B39D-8BBA-03C6-E89BAB8CF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36"/>
          <a:stretch>
            <a:fillRect/>
          </a:stretch>
        </p:blipFill>
        <p:spPr>
          <a:xfrm rot="5400000">
            <a:off x="5567363" y="73026"/>
            <a:ext cx="5403850" cy="6172200"/>
          </a:xfrm>
          <a:prstGeom prst="rect">
            <a:avLst/>
          </a:prstGeom>
          <a:noFill/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E77E27-FF72-7CE6-70D8-5F55E4154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200" dirty="0"/>
              <a:t>AC Hotel Burlington</a:t>
            </a:r>
          </a:p>
          <a:p>
            <a:r>
              <a:rPr lang="en-US" sz="2200" dirty="0"/>
              <a:t>Benn High</a:t>
            </a:r>
          </a:p>
          <a:p>
            <a:r>
              <a:rPr lang="en-US" sz="2200" dirty="0"/>
              <a:t>Farmer and the Bell Café</a:t>
            </a:r>
          </a:p>
          <a:p>
            <a:r>
              <a:rPr lang="en-US" sz="2200" dirty="0"/>
              <a:t>Vergennes Animal Hospital</a:t>
            </a:r>
          </a:p>
          <a:p>
            <a:r>
              <a:rPr lang="en-US" sz="2200" dirty="0" err="1"/>
              <a:t>Landgrove</a:t>
            </a:r>
            <a:r>
              <a:rPr lang="en-US" sz="2200" dirty="0"/>
              <a:t> Inn</a:t>
            </a:r>
          </a:p>
          <a:p>
            <a:r>
              <a:rPr lang="en-US" sz="2200" dirty="0"/>
              <a:t>Essex Resort &amp; Spa</a:t>
            </a:r>
          </a:p>
          <a:p>
            <a:r>
              <a:rPr lang="en-US" sz="2200" dirty="0"/>
              <a:t>Turtle Island Children’s Center</a:t>
            </a:r>
          </a:p>
          <a:p>
            <a:r>
              <a:rPr lang="en-US" sz="2200" dirty="0"/>
              <a:t>Lyndonville Bagel Depot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D0D437-8DDF-72D4-9414-5BB0AC5D00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964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5E98390-AB4B-493D-8901-DCD76B54D967}" type="datetime1">
              <a:rPr lang="en-US" smtClean="0"/>
              <a:pPr>
                <a:spcAft>
                  <a:spcPts val="600"/>
                </a:spcAft>
              </a:pPr>
              <a:t>1/6/2026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678569E5-263B-1B8D-F469-2B3C7D7A4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8964"/>
            <a:ext cx="4114800" cy="365125"/>
          </a:xfrm>
        </p:spPr>
        <p:txBody>
          <a:bodyPr/>
          <a:lstStyle/>
          <a:p>
            <a:r>
              <a:rPr lang="en-US" dirty="0"/>
              <a:t>VEDA Presentation to the Legislature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DBC27-B766-8CB5-2205-9E2C2E79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8964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D7288BB-7834-4CD7-9BEE-9EB4CC50641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5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DDEBC-859F-D508-B502-21FE4134F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49AE5-63F3-8553-B19D-7273BA6E0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6616"/>
            <a:ext cx="3932237" cy="1965960"/>
          </a:xfrm>
        </p:spPr>
        <p:txBody>
          <a:bodyPr anchor="b">
            <a:noAutofit/>
          </a:bodyPr>
          <a:lstStyle/>
          <a:p>
            <a:r>
              <a:rPr lang="en-US" sz="4200" dirty="0"/>
              <a:t>Historical VEDA commercial investments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709F5C-A0AE-C3C4-A6D6-39122DE92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322576"/>
            <a:ext cx="3932237" cy="392131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200" dirty="0" err="1"/>
              <a:t>Mamava</a:t>
            </a:r>
            <a:endParaRPr lang="en-US" sz="2200" dirty="0"/>
          </a:p>
          <a:p>
            <a:r>
              <a:rPr lang="en-US" sz="2200" dirty="0"/>
              <a:t>Ben &amp; Jerry’s</a:t>
            </a:r>
          </a:p>
          <a:p>
            <a:r>
              <a:rPr lang="en-US" sz="2200" dirty="0"/>
              <a:t>Blake Hill Preserves</a:t>
            </a:r>
          </a:p>
          <a:p>
            <a:r>
              <a:rPr lang="en-US" sz="2200" dirty="0" err="1"/>
              <a:t>OnLogic</a:t>
            </a:r>
            <a:endParaRPr lang="en-US" sz="2200" dirty="0"/>
          </a:p>
          <a:p>
            <a:r>
              <a:rPr lang="en-US" sz="2200" dirty="0"/>
              <a:t>Black River Produce</a:t>
            </a:r>
          </a:p>
          <a:p>
            <a:r>
              <a:rPr lang="en-US" sz="2200" dirty="0"/>
              <a:t>Green Mountain Coffee Roasters</a:t>
            </a:r>
          </a:p>
          <a:p>
            <a:r>
              <a:rPr lang="en-US" sz="2200" dirty="0"/>
              <a:t>Hubbardton Forge</a:t>
            </a:r>
          </a:p>
          <a:p>
            <a:r>
              <a:rPr lang="en-US" sz="2200" dirty="0"/>
              <a:t>Cabot Creamery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8A944-B197-8EA5-19E1-EE58A87B44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964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5E98390-AB4B-493D-8901-DCD76B54D967}" type="datetime1">
              <a:rPr lang="en-US" smtClean="0"/>
              <a:pPr>
                <a:spcAft>
                  <a:spcPts val="600"/>
                </a:spcAft>
              </a:pPr>
              <a:t>1/6/2026</a:t>
            </a:fld>
            <a:endParaRPr lang="en-US"/>
          </a:p>
        </p:txBody>
      </p:sp>
      <p:sp>
        <p:nvSpPr>
          <p:cNvPr id="23" name="Footer Placeholder 5">
            <a:extLst>
              <a:ext uri="{FF2B5EF4-FFF2-40B4-BE49-F238E27FC236}">
                <a16:creationId xmlns:a16="http://schemas.microsoft.com/office/drawing/2014/main" id="{91CA8DE0-EB3E-2E48-3D0E-C81AC932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8964"/>
            <a:ext cx="4114800" cy="365125"/>
          </a:xfrm>
        </p:spPr>
        <p:txBody>
          <a:bodyPr/>
          <a:lstStyle/>
          <a:p>
            <a:r>
              <a:rPr lang="en-US" dirty="0"/>
              <a:t>VEDA Presentation to the Legislature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AF42C-2A25-3318-24BD-166564B7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8964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D7288BB-7834-4CD7-9BEE-9EB4CC50641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6" name="Picture 5" descr="A picture containing text, white, printer&#10;&#10;AI-generated content may be incorrect.">
            <a:extLst>
              <a:ext uri="{FF2B5EF4-FFF2-40B4-BE49-F238E27FC236}">
                <a16:creationId xmlns:a16="http://schemas.microsoft.com/office/drawing/2014/main" id="{644050C9-F482-3E31-36DD-4BEEB5F31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214108"/>
            <a:ext cx="6984692" cy="516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71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EDA Slide Template" id="{ECE1C8BE-093A-4919-A841-82FF5217EA56}" vid="{7314DCBD-1C8B-4026-AB64-1C3EB9F4D8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010726_VEDA_JG_testimony</Template>
  <TotalTime>0</TotalTime>
  <Words>761</Words>
  <Application>Microsoft Office PowerPoint</Application>
  <PresentationFormat>Widescreen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Times New Roman</vt:lpstr>
      <vt:lpstr>Office Theme</vt:lpstr>
      <vt:lpstr> VEDA Presentation</vt:lpstr>
      <vt:lpstr>What is VEDA?</vt:lpstr>
      <vt:lpstr>Where does VEDA get its money?</vt:lpstr>
      <vt:lpstr>PowerPoint Presentation</vt:lpstr>
      <vt:lpstr>VEDA’s current loan portfolio</vt:lpstr>
      <vt:lpstr>Agricultural Lending</vt:lpstr>
      <vt:lpstr>Commercial Lending</vt:lpstr>
      <vt:lpstr>Recent VEDA commercial investments</vt:lpstr>
      <vt:lpstr>Historical VEDA commercial investments</vt:lpstr>
      <vt:lpstr>Why does VEDA want to get into housing?</vt:lpstr>
      <vt:lpstr>Why does VEDA want to get into housing?</vt:lpstr>
      <vt:lpstr>Current limitations</vt:lpstr>
      <vt:lpstr>Proposed housing language</vt:lpstr>
      <vt:lpstr>How liquidity spurs housing development</vt:lpstr>
      <vt:lpstr>PowerPoint Presentation</vt:lpstr>
      <vt:lpstr> VEDA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Hinkel Ianni</dc:creator>
  <cp:lastModifiedBy>Christine Hinkel Ianni</cp:lastModifiedBy>
  <cp:revision>1</cp:revision>
  <dcterms:created xsi:type="dcterms:W3CDTF">2026-01-05T16:22:07Z</dcterms:created>
  <dcterms:modified xsi:type="dcterms:W3CDTF">2026-01-06T14:04:34Z</dcterms:modified>
</cp:coreProperties>
</file>