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9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3BB8-35BF-2D40-BEBB-297ED8BF22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87C891-79C8-8DB9-ADDD-DF95B847E9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CA8A2A-1DEA-4795-7CA9-F397E31C496A}"/>
              </a:ext>
            </a:extLst>
          </p:cNvPr>
          <p:cNvSpPr>
            <a:spLocks noGrp="1"/>
          </p:cNvSpPr>
          <p:nvPr>
            <p:ph type="dt" sz="half" idx="10"/>
          </p:nvPr>
        </p:nvSpPr>
        <p:spPr/>
        <p:txBody>
          <a:bodyPr/>
          <a:lstStyle/>
          <a:p>
            <a:fld id="{F85D1BC9-1778-4333-822F-7D37A1226501}" type="datetimeFigureOut">
              <a:rPr lang="en-US" smtClean="0"/>
              <a:t>1/7/2026</a:t>
            </a:fld>
            <a:endParaRPr lang="en-US" dirty="0"/>
          </a:p>
        </p:txBody>
      </p:sp>
      <p:sp>
        <p:nvSpPr>
          <p:cNvPr id="5" name="Footer Placeholder 4">
            <a:extLst>
              <a:ext uri="{FF2B5EF4-FFF2-40B4-BE49-F238E27FC236}">
                <a16:creationId xmlns:a16="http://schemas.microsoft.com/office/drawing/2014/main" id="{0304F028-D60C-EC3C-9460-BC4655174F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F54734-545F-8679-D28E-B6168528A7D4}"/>
              </a:ext>
            </a:extLst>
          </p:cNvPr>
          <p:cNvSpPr>
            <a:spLocks noGrp="1"/>
          </p:cNvSpPr>
          <p:nvPr>
            <p:ph type="sldNum" sz="quarter" idx="12"/>
          </p:nvPr>
        </p:nvSpPr>
        <p:spPr/>
        <p:txBody>
          <a:bodyPr/>
          <a:lstStyle/>
          <a:p>
            <a:fld id="{77FE216F-EB92-43D8-A34A-E36CFE2BF45C}" type="slidenum">
              <a:rPr lang="en-US" smtClean="0"/>
              <a:t>‹#›</a:t>
            </a:fld>
            <a:endParaRPr lang="en-US" dirty="0"/>
          </a:p>
        </p:txBody>
      </p:sp>
    </p:spTree>
    <p:extLst>
      <p:ext uri="{BB962C8B-B14F-4D97-AF65-F5344CB8AC3E}">
        <p14:creationId xmlns:p14="http://schemas.microsoft.com/office/powerpoint/2010/main" val="199934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038F-6467-902A-F5AD-B085685847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1EBBB-C3C6-00DC-047E-8C15E9B9FF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CBD26-A2EF-DD75-EAFE-1F8468012EB0}"/>
              </a:ext>
            </a:extLst>
          </p:cNvPr>
          <p:cNvSpPr>
            <a:spLocks noGrp="1"/>
          </p:cNvSpPr>
          <p:nvPr>
            <p:ph type="dt" sz="half" idx="10"/>
          </p:nvPr>
        </p:nvSpPr>
        <p:spPr/>
        <p:txBody>
          <a:bodyPr/>
          <a:lstStyle/>
          <a:p>
            <a:fld id="{F85D1BC9-1778-4333-822F-7D37A1226501}" type="datetimeFigureOut">
              <a:rPr lang="en-US" smtClean="0"/>
              <a:t>1/7/2026</a:t>
            </a:fld>
            <a:endParaRPr lang="en-US" dirty="0"/>
          </a:p>
        </p:txBody>
      </p:sp>
      <p:sp>
        <p:nvSpPr>
          <p:cNvPr id="5" name="Footer Placeholder 4">
            <a:extLst>
              <a:ext uri="{FF2B5EF4-FFF2-40B4-BE49-F238E27FC236}">
                <a16:creationId xmlns:a16="http://schemas.microsoft.com/office/drawing/2014/main" id="{BAF72D03-F061-26D2-802E-4B595A2251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587B49-B7B7-61F3-B8DC-B2B65BBEC484}"/>
              </a:ext>
            </a:extLst>
          </p:cNvPr>
          <p:cNvSpPr>
            <a:spLocks noGrp="1"/>
          </p:cNvSpPr>
          <p:nvPr>
            <p:ph type="sldNum" sz="quarter" idx="12"/>
          </p:nvPr>
        </p:nvSpPr>
        <p:spPr/>
        <p:txBody>
          <a:bodyPr/>
          <a:lstStyle/>
          <a:p>
            <a:fld id="{77FE216F-EB92-43D8-A34A-E36CFE2BF45C}" type="slidenum">
              <a:rPr lang="en-US" smtClean="0"/>
              <a:t>‹#›</a:t>
            </a:fld>
            <a:endParaRPr lang="en-US" dirty="0"/>
          </a:p>
        </p:txBody>
      </p:sp>
    </p:spTree>
    <p:extLst>
      <p:ext uri="{BB962C8B-B14F-4D97-AF65-F5344CB8AC3E}">
        <p14:creationId xmlns:p14="http://schemas.microsoft.com/office/powerpoint/2010/main" val="121418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7C03C-6804-CEF2-BEE2-2B6FABE6FC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210D84-18A6-4B21-3734-ACC55E20FB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694CB-C1E1-0FD9-9E6F-4F307F5A8F44}"/>
              </a:ext>
            </a:extLst>
          </p:cNvPr>
          <p:cNvSpPr>
            <a:spLocks noGrp="1"/>
          </p:cNvSpPr>
          <p:nvPr>
            <p:ph type="dt" sz="half" idx="10"/>
          </p:nvPr>
        </p:nvSpPr>
        <p:spPr/>
        <p:txBody>
          <a:bodyPr/>
          <a:lstStyle/>
          <a:p>
            <a:fld id="{F85D1BC9-1778-4333-822F-7D37A1226501}" type="datetimeFigureOut">
              <a:rPr lang="en-US" smtClean="0"/>
              <a:t>1/7/2026</a:t>
            </a:fld>
            <a:endParaRPr lang="en-US" dirty="0"/>
          </a:p>
        </p:txBody>
      </p:sp>
      <p:sp>
        <p:nvSpPr>
          <p:cNvPr id="5" name="Footer Placeholder 4">
            <a:extLst>
              <a:ext uri="{FF2B5EF4-FFF2-40B4-BE49-F238E27FC236}">
                <a16:creationId xmlns:a16="http://schemas.microsoft.com/office/drawing/2014/main" id="{9DB72F6E-D8DD-E18C-FDCD-BB30D03B0D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DDC43F-8987-7D5E-9ADE-835FBAE52DFF}"/>
              </a:ext>
            </a:extLst>
          </p:cNvPr>
          <p:cNvSpPr>
            <a:spLocks noGrp="1"/>
          </p:cNvSpPr>
          <p:nvPr>
            <p:ph type="sldNum" sz="quarter" idx="12"/>
          </p:nvPr>
        </p:nvSpPr>
        <p:spPr/>
        <p:txBody>
          <a:bodyPr/>
          <a:lstStyle/>
          <a:p>
            <a:fld id="{77FE216F-EB92-43D8-A34A-E36CFE2BF45C}" type="slidenum">
              <a:rPr lang="en-US" smtClean="0"/>
              <a:t>‹#›</a:t>
            </a:fld>
            <a:endParaRPr lang="en-US" dirty="0"/>
          </a:p>
        </p:txBody>
      </p:sp>
    </p:spTree>
    <p:extLst>
      <p:ext uri="{BB962C8B-B14F-4D97-AF65-F5344CB8AC3E}">
        <p14:creationId xmlns:p14="http://schemas.microsoft.com/office/powerpoint/2010/main" val="241612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4A8A-671F-F7DE-3944-8807E06E00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00F11E-60E7-00FC-CCAD-17DE842DBD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67103-79C9-8102-CF8F-B4E59FD18CFA}"/>
              </a:ext>
            </a:extLst>
          </p:cNvPr>
          <p:cNvSpPr>
            <a:spLocks noGrp="1"/>
          </p:cNvSpPr>
          <p:nvPr>
            <p:ph type="dt" sz="half" idx="10"/>
          </p:nvPr>
        </p:nvSpPr>
        <p:spPr/>
        <p:txBody>
          <a:bodyPr/>
          <a:lstStyle/>
          <a:p>
            <a:fld id="{F85D1BC9-1778-4333-822F-7D37A1226501}" type="datetimeFigureOut">
              <a:rPr lang="en-US" smtClean="0"/>
              <a:t>1/7/2026</a:t>
            </a:fld>
            <a:endParaRPr lang="en-US" dirty="0"/>
          </a:p>
        </p:txBody>
      </p:sp>
      <p:sp>
        <p:nvSpPr>
          <p:cNvPr id="5" name="Footer Placeholder 4">
            <a:extLst>
              <a:ext uri="{FF2B5EF4-FFF2-40B4-BE49-F238E27FC236}">
                <a16:creationId xmlns:a16="http://schemas.microsoft.com/office/drawing/2014/main" id="{34621FA9-8EC4-AB24-AF6E-7D8E57DE72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43E0A5-D14B-02E0-F3E0-B69434909EA9}"/>
              </a:ext>
            </a:extLst>
          </p:cNvPr>
          <p:cNvSpPr>
            <a:spLocks noGrp="1"/>
          </p:cNvSpPr>
          <p:nvPr>
            <p:ph type="sldNum" sz="quarter" idx="12"/>
          </p:nvPr>
        </p:nvSpPr>
        <p:spPr/>
        <p:txBody>
          <a:bodyPr/>
          <a:lstStyle/>
          <a:p>
            <a:fld id="{77FE216F-EB92-43D8-A34A-E36CFE2BF45C}" type="slidenum">
              <a:rPr lang="en-US" smtClean="0"/>
              <a:t>‹#›</a:t>
            </a:fld>
            <a:endParaRPr lang="en-US" dirty="0"/>
          </a:p>
        </p:txBody>
      </p:sp>
    </p:spTree>
    <p:extLst>
      <p:ext uri="{BB962C8B-B14F-4D97-AF65-F5344CB8AC3E}">
        <p14:creationId xmlns:p14="http://schemas.microsoft.com/office/powerpoint/2010/main" val="9647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EB25-3DBB-12FF-C8BE-657E3A92D1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7BEF99-0DB8-9830-BF1C-950CC4570F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4EE824-A540-6EBB-1920-494EA6127317}"/>
              </a:ext>
            </a:extLst>
          </p:cNvPr>
          <p:cNvSpPr>
            <a:spLocks noGrp="1"/>
          </p:cNvSpPr>
          <p:nvPr>
            <p:ph type="dt" sz="half" idx="10"/>
          </p:nvPr>
        </p:nvSpPr>
        <p:spPr/>
        <p:txBody>
          <a:bodyPr/>
          <a:lstStyle/>
          <a:p>
            <a:fld id="{F85D1BC9-1778-4333-822F-7D37A1226501}" type="datetimeFigureOut">
              <a:rPr lang="en-US" smtClean="0"/>
              <a:t>1/7/2026</a:t>
            </a:fld>
            <a:endParaRPr lang="en-US" dirty="0"/>
          </a:p>
        </p:txBody>
      </p:sp>
      <p:sp>
        <p:nvSpPr>
          <p:cNvPr id="5" name="Footer Placeholder 4">
            <a:extLst>
              <a:ext uri="{FF2B5EF4-FFF2-40B4-BE49-F238E27FC236}">
                <a16:creationId xmlns:a16="http://schemas.microsoft.com/office/drawing/2014/main" id="{2E058FC6-C1BA-BD8C-4C59-E8056D12F5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E68897-475B-EB4D-B6CA-19D80A646081}"/>
              </a:ext>
            </a:extLst>
          </p:cNvPr>
          <p:cNvSpPr>
            <a:spLocks noGrp="1"/>
          </p:cNvSpPr>
          <p:nvPr>
            <p:ph type="sldNum" sz="quarter" idx="12"/>
          </p:nvPr>
        </p:nvSpPr>
        <p:spPr/>
        <p:txBody>
          <a:bodyPr/>
          <a:lstStyle/>
          <a:p>
            <a:fld id="{77FE216F-EB92-43D8-A34A-E36CFE2BF45C}" type="slidenum">
              <a:rPr lang="en-US" smtClean="0"/>
              <a:t>‹#›</a:t>
            </a:fld>
            <a:endParaRPr lang="en-US" dirty="0"/>
          </a:p>
        </p:txBody>
      </p:sp>
    </p:spTree>
    <p:extLst>
      <p:ext uri="{BB962C8B-B14F-4D97-AF65-F5344CB8AC3E}">
        <p14:creationId xmlns:p14="http://schemas.microsoft.com/office/powerpoint/2010/main" val="32550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84B2-D7E1-DD38-508C-86D0EB3DE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6807E1-8173-241A-CC16-77BFCA2A9C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D0C93-2F48-2372-55D1-FC4AF919EC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BC059-90B7-23FA-9AC1-217FA9625508}"/>
              </a:ext>
            </a:extLst>
          </p:cNvPr>
          <p:cNvSpPr>
            <a:spLocks noGrp="1"/>
          </p:cNvSpPr>
          <p:nvPr>
            <p:ph type="dt" sz="half" idx="10"/>
          </p:nvPr>
        </p:nvSpPr>
        <p:spPr/>
        <p:txBody>
          <a:bodyPr/>
          <a:lstStyle/>
          <a:p>
            <a:fld id="{F85D1BC9-1778-4333-822F-7D37A1226501}" type="datetimeFigureOut">
              <a:rPr lang="en-US" smtClean="0"/>
              <a:t>1/7/2026</a:t>
            </a:fld>
            <a:endParaRPr lang="en-US" dirty="0"/>
          </a:p>
        </p:txBody>
      </p:sp>
      <p:sp>
        <p:nvSpPr>
          <p:cNvPr id="6" name="Footer Placeholder 5">
            <a:extLst>
              <a:ext uri="{FF2B5EF4-FFF2-40B4-BE49-F238E27FC236}">
                <a16:creationId xmlns:a16="http://schemas.microsoft.com/office/drawing/2014/main" id="{939B2335-5859-A687-0C61-7988D91DE4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C6B2BE-9F89-A86C-0FAC-9A2EFBBF542C}"/>
              </a:ext>
            </a:extLst>
          </p:cNvPr>
          <p:cNvSpPr>
            <a:spLocks noGrp="1"/>
          </p:cNvSpPr>
          <p:nvPr>
            <p:ph type="sldNum" sz="quarter" idx="12"/>
          </p:nvPr>
        </p:nvSpPr>
        <p:spPr/>
        <p:txBody>
          <a:bodyPr/>
          <a:lstStyle/>
          <a:p>
            <a:fld id="{77FE216F-EB92-43D8-A34A-E36CFE2BF45C}" type="slidenum">
              <a:rPr lang="en-US" smtClean="0"/>
              <a:t>‹#›</a:t>
            </a:fld>
            <a:endParaRPr lang="en-US" dirty="0"/>
          </a:p>
        </p:txBody>
      </p:sp>
    </p:spTree>
    <p:extLst>
      <p:ext uri="{BB962C8B-B14F-4D97-AF65-F5344CB8AC3E}">
        <p14:creationId xmlns:p14="http://schemas.microsoft.com/office/powerpoint/2010/main" val="124645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BF91-A4C5-7231-025A-6D5D130B3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764549-F68B-D518-3EF5-AB2B63A8E3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A52EF8-8C34-82BB-A9F8-6ABAA6D96A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187C1C-EE19-BEEA-0D45-760DD6F4BA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F388E3-9274-C649-E8FA-F857FC36E5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DE4312-8560-4860-2F89-26A1265F4CDB}"/>
              </a:ext>
            </a:extLst>
          </p:cNvPr>
          <p:cNvSpPr>
            <a:spLocks noGrp="1"/>
          </p:cNvSpPr>
          <p:nvPr>
            <p:ph type="dt" sz="half" idx="10"/>
          </p:nvPr>
        </p:nvSpPr>
        <p:spPr/>
        <p:txBody>
          <a:bodyPr/>
          <a:lstStyle/>
          <a:p>
            <a:fld id="{F85D1BC9-1778-4333-822F-7D37A1226501}" type="datetimeFigureOut">
              <a:rPr lang="en-US" smtClean="0"/>
              <a:t>1/7/2026</a:t>
            </a:fld>
            <a:endParaRPr lang="en-US" dirty="0"/>
          </a:p>
        </p:txBody>
      </p:sp>
      <p:sp>
        <p:nvSpPr>
          <p:cNvPr id="8" name="Footer Placeholder 7">
            <a:extLst>
              <a:ext uri="{FF2B5EF4-FFF2-40B4-BE49-F238E27FC236}">
                <a16:creationId xmlns:a16="http://schemas.microsoft.com/office/drawing/2014/main" id="{57E69EA9-0D15-2334-935E-9ED5D50327B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A36454-93D9-C01C-F786-276D3712C1ED}"/>
              </a:ext>
            </a:extLst>
          </p:cNvPr>
          <p:cNvSpPr>
            <a:spLocks noGrp="1"/>
          </p:cNvSpPr>
          <p:nvPr>
            <p:ph type="sldNum" sz="quarter" idx="12"/>
          </p:nvPr>
        </p:nvSpPr>
        <p:spPr/>
        <p:txBody>
          <a:bodyPr/>
          <a:lstStyle/>
          <a:p>
            <a:fld id="{77FE216F-EB92-43D8-A34A-E36CFE2BF45C}" type="slidenum">
              <a:rPr lang="en-US" smtClean="0"/>
              <a:t>‹#›</a:t>
            </a:fld>
            <a:endParaRPr lang="en-US" dirty="0"/>
          </a:p>
        </p:txBody>
      </p:sp>
    </p:spTree>
    <p:extLst>
      <p:ext uri="{BB962C8B-B14F-4D97-AF65-F5344CB8AC3E}">
        <p14:creationId xmlns:p14="http://schemas.microsoft.com/office/powerpoint/2010/main" val="3254513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3677-2BB5-A48E-A546-6B22404A4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B9EE2C-8541-8473-F2D7-0FCFE3837706}"/>
              </a:ext>
            </a:extLst>
          </p:cNvPr>
          <p:cNvSpPr>
            <a:spLocks noGrp="1"/>
          </p:cNvSpPr>
          <p:nvPr>
            <p:ph type="dt" sz="half" idx="10"/>
          </p:nvPr>
        </p:nvSpPr>
        <p:spPr/>
        <p:txBody>
          <a:bodyPr/>
          <a:lstStyle/>
          <a:p>
            <a:fld id="{F85D1BC9-1778-4333-822F-7D37A1226501}" type="datetimeFigureOut">
              <a:rPr lang="en-US" smtClean="0"/>
              <a:t>1/7/2026</a:t>
            </a:fld>
            <a:endParaRPr lang="en-US" dirty="0"/>
          </a:p>
        </p:txBody>
      </p:sp>
      <p:sp>
        <p:nvSpPr>
          <p:cNvPr id="4" name="Footer Placeholder 3">
            <a:extLst>
              <a:ext uri="{FF2B5EF4-FFF2-40B4-BE49-F238E27FC236}">
                <a16:creationId xmlns:a16="http://schemas.microsoft.com/office/drawing/2014/main" id="{05B729A9-38DE-B3BF-8FC3-797821B140F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F6019EB-61D5-2AB8-F6BB-469163F10B59}"/>
              </a:ext>
            </a:extLst>
          </p:cNvPr>
          <p:cNvSpPr>
            <a:spLocks noGrp="1"/>
          </p:cNvSpPr>
          <p:nvPr>
            <p:ph type="sldNum" sz="quarter" idx="12"/>
          </p:nvPr>
        </p:nvSpPr>
        <p:spPr/>
        <p:txBody>
          <a:bodyPr/>
          <a:lstStyle/>
          <a:p>
            <a:fld id="{77FE216F-EB92-43D8-A34A-E36CFE2BF45C}" type="slidenum">
              <a:rPr lang="en-US" smtClean="0"/>
              <a:t>‹#›</a:t>
            </a:fld>
            <a:endParaRPr lang="en-US" dirty="0"/>
          </a:p>
        </p:txBody>
      </p:sp>
    </p:spTree>
    <p:extLst>
      <p:ext uri="{BB962C8B-B14F-4D97-AF65-F5344CB8AC3E}">
        <p14:creationId xmlns:p14="http://schemas.microsoft.com/office/powerpoint/2010/main" val="73652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F7142F-109E-82A4-F49C-9FB86EAC4465}"/>
              </a:ext>
            </a:extLst>
          </p:cNvPr>
          <p:cNvSpPr>
            <a:spLocks noGrp="1"/>
          </p:cNvSpPr>
          <p:nvPr>
            <p:ph type="dt" sz="half" idx="10"/>
          </p:nvPr>
        </p:nvSpPr>
        <p:spPr/>
        <p:txBody>
          <a:bodyPr/>
          <a:lstStyle/>
          <a:p>
            <a:fld id="{F85D1BC9-1778-4333-822F-7D37A1226501}" type="datetimeFigureOut">
              <a:rPr lang="en-US" smtClean="0"/>
              <a:t>1/7/2026</a:t>
            </a:fld>
            <a:endParaRPr lang="en-US" dirty="0"/>
          </a:p>
        </p:txBody>
      </p:sp>
      <p:sp>
        <p:nvSpPr>
          <p:cNvPr id="3" name="Footer Placeholder 2">
            <a:extLst>
              <a:ext uri="{FF2B5EF4-FFF2-40B4-BE49-F238E27FC236}">
                <a16:creationId xmlns:a16="http://schemas.microsoft.com/office/drawing/2014/main" id="{AD007C69-793C-733F-640C-1F362878CE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8912216-FF55-11FE-B160-1DA48350D275}"/>
              </a:ext>
            </a:extLst>
          </p:cNvPr>
          <p:cNvSpPr>
            <a:spLocks noGrp="1"/>
          </p:cNvSpPr>
          <p:nvPr>
            <p:ph type="sldNum" sz="quarter" idx="12"/>
          </p:nvPr>
        </p:nvSpPr>
        <p:spPr/>
        <p:txBody>
          <a:bodyPr/>
          <a:lstStyle/>
          <a:p>
            <a:fld id="{77FE216F-EB92-43D8-A34A-E36CFE2BF45C}" type="slidenum">
              <a:rPr lang="en-US" smtClean="0"/>
              <a:t>‹#›</a:t>
            </a:fld>
            <a:endParaRPr lang="en-US" dirty="0"/>
          </a:p>
        </p:txBody>
      </p:sp>
    </p:spTree>
    <p:extLst>
      <p:ext uri="{BB962C8B-B14F-4D97-AF65-F5344CB8AC3E}">
        <p14:creationId xmlns:p14="http://schemas.microsoft.com/office/powerpoint/2010/main" val="116916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C490-9228-4993-6543-F77044FAD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8BA501-9083-F8D5-DE79-FD7B60A57D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CB9553-06AF-B47B-4E84-2F4FEC817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69587-EAF1-D776-11A0-352CE8480D0A}"/>
              </a:ext>
            </a:extLst>
          </p:cNvPr>
          <p:cNvSpPr>
            <a:spLocks noGrp="1"/>
          </p:cNvSpPr>
          <p:nvPr>
            <p:ph type="dt" sz="half" idx="10"/>
          </p:nvPr>
        </p:nvSpPr>
        <p:spPr/>
        <p:txBody>
          <a:bodyPr/>
          <a:lstStyle/>
          <a:p>
            <a:fld id="{F85D1BC9-1778-4333-822F-7D37A1226501}" type="datetimeFigureOut">
              <a:rPr lang="en-US" smtClean="0"/>
              <a:t>1/7/2026</a:t>
            </a:fld>
            <a:endParaRPr lang="en-US" dirty="0"/>
          </a:p>
        </p:txBody>
      </p:sp>
      <p:sp>
        <p:nvSpPr>
          <p:cNvPr id="6" name="Footer Placeholder 5">
            <a:extLst>
              <a:ext uri="{FF2B5EF4-FFF2-40B4-BE49-F238E27FC236}">
                <a16:creationId xmlns:a16="http://schemas.microsoft.com/office/drawing/2014/main" id="{6765AF5C-7D2E-B4A9-6C08-890E775616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8EEAD8-3C24-D3FC-236E-ABD52EB8652F}"/>
              </a:ext>
            </a:extLst>
          </p:cNvPr>
          <p:cNvSpPr>
            <a:spLocks noGrp="1"/>
          </p:cNvSpPr>
          <p:nvPr>
            <p:ph type="sldNum" sz="quarter" idx="12"/>
          </p:nvPr>
        </p:nvSpPr>
        <p:spPr/>
        <p:txBody>
          <a:bodyPr/>
          <a:lstStyle/>
          <a:p>
            <a:fld id="{77FE216F-EB92-43D8-A34A-E36CFE2BF45C}" type="slidenum">
              <a:rPr lang="en-US" smtClean="0"/>
              <a:t>‹#›</a:t>
            </a:fld>
            <a:endParaRPr lang="en-US" dirty="0"/>
          </a:p>
        </p:txBody>
      </p:sp>
    </p:spTree>
    <p:extLst>
      <p:ext uri="{BB962C8B-B14F-4D97-AF65-F5344CB8AC3E}">
        <p14:creationId xmlns:p14="http://schemas.microsoft.com/office/powerpoint/2010/main" val="86301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8ADD-F4A0-A3D6-17C0-A472FF7FD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1E9B1D-ADB2-4297-5C6A-8DF3647C11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3273CBA-D7CB-C6AF-2C34-921A43358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1CA34B-5CAD-E777-9129-621C473FDB09}"/>
              </a:ext>
            </a:extLst>
          </p:cNvPr>
          <p:cNvSpPr>
            <a:spLocks noGrp="1"/>
          </p:cNvSpPr>
          <p:nvPr>
            <p:ph type="dt" sz="half" idx="10"/>
          </p:nvPr>
        </p:nvSpPr>
        <p:spPr/>
        <p:txBody>
          <a:bodyPr/>
          <a:lstStyle/>
          <a:p>
            <a:fld id="{F85D1BC9-1778-4333-822F-7D37A1226501}" type="datetimeFigureOut">
              <a:rPr lang="en-US" smtClean="0"/>
              <a:t>1/7/2026</a:t>
            </a:fld>
            <a:endParaRPr lang="en-US" dirty="0"/>
          </a:p>
        </p:txBody>
      </p:sp>
      <p:sp>
        <p:nvSpPr>
          <p:cNvPr id="6" name="Footer Placeholder 5">
            <a:extLst>
              <a:ext uri="{FF2B5EF4-FFF2-40B4-BE49-F238E27FC236}">
                <a16:creationId xmlns:a16="http://schemas.microsoft.com/office/drawing/2014/main" id="{8C7FC587-7F39-568C-0EE9-7DA4370F1F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D9CBD9-8226-2D19-AECE-EED45AD7F2CD}"/>
              </a:ext>
            </a:extLst>
          </p:cNvPr>
          <p:cNvSpPr>
            <a:spLocks noGrp="1"/>
          </p:cNvSpPr>
          <p:nvPr>
            <p:ph type="sldNum" sz="quarter" idx="12"/>
          </p:nvPr>
        </p:nvSpPr>
        <p:spPr/>
        <p:txBody>
          <a:bodyPr/>
          <a:lstStyle/>
          <a:p>
            <a:fld id="{77FE216F-EB92-43D8-A34A-E36CFE2BF45C}" type="slidenum">
              <a:rPr lang="en-US" smtClean="0"/>
              <a:t>‹#›</a:t>
            </a:fld>
            <a:endParaRPr lang="en-US" dirty="0"/>
          </a:p>
        </p:txBody>
      </p:sp>
    </p:spTree>
    <p:extLst>
      <p:ext uri="{BB962C8B-B14F-4D97-AF65-F5344CB8AC3E}">
        <p14:creationId xmlns:p14="http://schemas.microsoft.com/office/powerpoint/2010/main" val="234344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D7117E-0374-1F21-2921-8E209C14CD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5CADC0-8006-7F63-E0C3-63E0FF41B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A9758-9BDB-BCC8-B8A1-5E07CCAC9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5D1BC9-1778-4333-822F-7D37A1226501}" type="datetimeFigureOut">
              <a:rPr lang="en-US" smtClean="0"/>
              <a:t>1/7/2026</a:t>
            </a:fld>
            <a:endParaRPr lang="en-US" dirty="0"/>
          </a:p>
        </p:txBody>
      </p:sp>
      <p:sp>
        <p:nvSpPr>
          <p:cNvPr id="5" name="Footer Placeholder 4">
            <a:extLst>
              <a:ext uri="{FF2B5EF4-FFF2-40B4-BE49-F238E27FC236}">
                <a16:creationId xmlns:a16="http://schemas.microsoft.com/office/drawing/2014/main" id="{C201D54B-541D-4D61-7107-D3E2AFD7D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43DADD02-6086-52A8-4050-7F4A86462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FE216F-EB92-43D8-A34A-E36CFE2BF45C}" type="slidenum">
              <a:rPr lang="en-US" smtClean="0"/>
              <a:t>‹#›</a:t>
            </a:fld>
            <a:endParaRPr lang="en-US" dirty="0"/>
          </a:p>
        </p:txBody>
      </p:sp>
    </p:spTree>
    <p:extLst>
      <p:ext uri="{BB962C8B-B14F-4D97-AF65-F5344CB8AC3E}">
        <p14:creationId xmlns:p14="http://schemas.microsoft.com/office/powerpoint/2010/main" val="2465157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155ECF90-B304-E95B-F0EB-E45D942E1556}"/>
              </a:ext>
            </a:extLst>
          </p:cNvPr>
          <p:cNvSpPr>
            <a:spLocks noGrp="1"/>
          </p:cNvSpPr>
          <p:nvPr>
            <p:ph type="ctrTitle"/>
          </p:nvPr>
        </p:nvSpPr>
        <p:spPr>
          <a:xfrm>
            <a:off x="3880430" y="583345"/>
            <a:ext cx="7160357" cy="4164820"/>
          </a:xfrm>
        </p:spPr>
        <p:txBody>
          <a:bodyPr anchor="t">
            <a:normAutofit/>
          </a:bodyPr>
          <a:lstStyle/>
          <a:p>
            <a:pPr algn="r"/>
            <a:r>
              <a:rPr lang="en-US" sz="8000" dirty="0">
                <a:solidFill>
                  <a:srgbClr val="FFFFFF"/>
                </a:solidFill>
              </a:rPr>
              <a:t>Required Agricultural Practices</a:t>
            </a:r>
          </a:p>
        </p:txBody>
      </p:sp>
      <p:sp>
        <p:nvSpPr>
          <p:cNvPr id="3" name="Subtitle 2">
            <a:extLst>
              <a:ext uri="{FF2B5EF4-FFF2-40B4-BE49-F238E27FC236}">
                <a16:creationId xmlns:a16="http://schemas.microsoft.com/office/drawing/2014/main" id="{49E2C86B-095A-74DA-69DE-4FFA09F00F73}"/>
              </a:ext>
            </a:extLst>
          </p:cNvPr>
          <p:cNvSpPr>
            <a:spLocks noGrp="1"/>
          </p:cNvSpPr>
          <p:nvPr>
            <p:ph type="subTitle" idx="1"/>
          </p:nvPr>
        </p:nvSpPr>
        <p:spPr>
          <a:xfrm>
            <a:off x="1208228" y="5972174"/>
            <a:ext cx="8578699" cy="504825"/>
          </a:xfrm>
        </p:spPr>
        <p:txBody>
          <a:bodyPr>
            <a:normAutofit/>
          </a:bodyPr>
          <a:lstStyle/>
          <a:p>
            <a:pPr algn="l"/>
            <a:r>
              <a:rPr lang="en-US" sz="2000" dirty="0">
                <a:solidFill>
                  <a:srgbClr val="FFFFFF"/>
                </a:solidFill>
              </a:rPr>
              <a:t>Statute, Scope, and Application</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dirty="0">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dirty="0">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dirty="0">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dirty="0">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dirty="0">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dirty="0">
              <a:solidFill>
                <a:srgbClr val="FFFFFF"/>
              </a:solidFill>
            </a:endParaRPr>
          </a:p>
        </p:txBody>
      </p:sp>
    </p:spTree>
    <p:extLst>
      <p:ext uri="{BB962C8B-B14F-4D97-AF65-F5344CB8AC3E}">
        <p14:creationId xmlns:p14="http://schemas.microsoft.com/office/powerpoint/2010/main" val="106817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86285-DEBF-C154-418C-F68084B2BFCC}"/>
              </a:ext>
            </a:extLst>
          </p:cNvPr>
          <p:cNvSpPr>
            <a:spLocks noGrp="1"/>
          </p:cNvSpPr>
          <p:nvPr>
            <p:ph type="title"/>
          </p:nvPr>
        </p:nvSpPr>
        <p:spPr>
          <a:xfrm>
            <a:off x="640080" y="2074363"/>
            <a:ext cx="2752354" cy="2709275"/>
          </a:xfrm>
          <a:prstGeom prst="ellipse">
            <a:avLst/>
          </a:prstGeom>
          <a:solidFill>
            <a:schemeClr val="accent1"/>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24 V.S.A. §4813(d)</a:t>
            </a:r>
          </a:p>
        </p:txBody>
      </p:sp>
      <p:pic>
        <p:nvPicPr>
          <p:cNvPr id="5" name="Content Placeholder 4" descr="Text, letter&#10;&#10;AI-generated content may be incorrect.">
            <a:extLst>
              <a:ext uri="{FF2B5EF4-FFF2-40B4-BE49-F238E27FC236}">
                <a16:creationId xmlns:a16="http://schemas.microsoft.com/office/drawing/2014/main" id="{FDBEFC81-5A9B-CBE4-EED1-F16374201901}"/>
              </a:ext>
            </a:extLst>
          </p:cNvPr>
          <p:cNvPicPr>
            <a:picLocks noGrp="1" noChangeAspect="1"/>
          </p:cNvPicPr>
          <p:nvPr>
            <p:ph idx="1"/>
          </p:nvPr>
        </p:nvPicPr>
        <p:blipFill>
          <a:blip r:embed="rId2"/>
          <a:stretch>
            <a:fillRect/>
          </a:stretch>
        </p:blipFill>
        <p:spPr>
          <a:xfrm>
            <a:off x="4038600" y="1145052"/>
            <a:ext cx="7188199" cy="4564506"/>
          </a:xfrm>
          <a:prstGeom prst="rect">
            <a:avLst/>
          </a:prstGeom>
        </p:spPr>
      </p:pic>
    </p:spTree>
    <p:extLst>
      <p:ext uri="{BB962C8B-B14F-4D97-AF65-F5344CB8AC3E}">
        <p14:creationId xmlns:p14="http://schemas.microsoft.com/office/powerpoint/2010/main" val="217477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73D2E1-89D1-D773-1A41-4D6F5DF83FE7}"/>
              </a:ext>
            </a:extLst>
          </p:cNvPr>
          <p:cNvSpPr>
            <a:spLocks noGrp="1"/>
          </p:cNvSpPr>
          <p:nvPr>
            <p:ph type="title"/>
          </p:nvPr>
        </p:nvSpPr>
        <p:spPr>
          <a:xfrm>
            <a:off x="466722" y="586855"/>
            <a:ext cx="3201366" cy="3387497"/>
          </a:xfrm>
        </p:spPr>
        <p:txBody>
          <a:bodyPr anchor="b">
            <a:normAutofit/>
          </a:bodyPr>
          <a:lstStyle/>
          <a:p>
            <a:r>
              <a:rPr lang="en-US" sz="3700" dirty="0">
                <a:solidFill>
                  <a:srgbClr val="FFFFFF"/>
                </a:solidFill>
              </a:rPr>
              <a:t>Taft Supreme Court Acknowledged</a:t>
            </a:r>
          </a:p>
        </p:txBody>
      </p:sp>
      <p:sp>
        <p:nvSpPr>
          <p:cNvPr id="3" name="Content Placeholder 2">
            <a:extLst>
              <a:ext uri="{FF2B5EF4-FFF2-40B4-BE49-F238E27FC236}">
                <a16:creationId xmlns:a16="http://schemas.microsoft.com/office/drawing/2014/main" id="{ACEBC25D-DFCF-AF66-E5E1-4362C84B7B49}"/>
              </a:ext>
            </a:extLst>
          </p:cNvPr>
          <p:cNvSpPr>
            <a:spLocks noGrp="1"/>
          </p:cNvSpPr>
          <p:nvPr>
            <p:ph idx="1"/>
          </p:nvPr>
        </p:nvSpPr>
        <p:spPr>
          <a:xfrm>
            <a:off x="4367695" y="94269"/>
            <a:ext cx="7357583" cy="4336330"/>
          </a:xfrm>
        </p:spPr>
        <p:txBody>
          <a:bodyPr anchor="ctr">
            <a:normAutofit/>
          </a:bodyPr>
          <a:lstStyle/>
          <a:p>
            <a:r>
              <a:rPr lang="en-US" sz="1700" dirty="0"/>
              <a:t>In Moore, we examined whether buildings used for timber processing were “farm structures” used to conduct practices related to farming and were therefore exempt from municipal regulation.</a:t>
            </a:r>
          </a:p>
          <a:p>
            <a:r>
              <a:rPr lang="en-US" sz="1700" dirty="0"/>
              <a:t>We rejected the neighbors’ argument that cutting and planing wood was a manufacturing—not farming—activity while recognizing that lumber processing and harvesting “are practices long and intimately associated with farming in Vermont.”</a:t>
            </a:r>
          </a:p>
          <a:p>
            <a:r>
              <a:rPr lang="en-US" sz="1700" dirty="0"/>
              <a:t>We further acknowledged that this conclusion was bolstered by the fact that § 4413 reflects recognition by the Legislature “that, in order to survive, Vermont farms must enjoy the freedom to ‘diversify’ and engage in ‘reasonable agricultural activities’ ”.</a:t>
            </a:r>
          </a:p>
          <a:p>
            <a:r>
              <a:rPr lang="en-US" sz="1700" dirty="0"/>
              <a:t>We did not, however, address the meaning of “required agricultural practices,” and our interpretation of the term “farm structure”—a term specifically defined by the Legislature in 24 V.S.A. § 4413(d)(2)(A)—has no bearing on how the Secretary has defined “required agricultural practices.”</a:t>
            </a:r>
          </a:p>
        </p:txBody>
      </p:sp>
      <p:sp>
        <p:nvSpPr>
          <p:cNvPr id="4" name="TextBox 3">
            <a:extLst>
              <a:ext uri="{FF2B5EF4-FFF2-40B4-BE49-F238E27FC236}">
                <a16:creationId xmlns:a16="http://schemas.microsoft.com/office/drawing/2014/main" id="{E2ACB954-A1C5-E95F-B49A-3A408E554497}"/>
              </a:ext>
            </a:extLst>
          </p:cNvPr>
          <p:cNvSpPr txBox="1"/>
          <p:nvPr/>
        </p:nvSpPr>
        <p:spPr>
          <a:xfrm>
            <a:off x="4434593" y="4524868"/>
            <a:ext cx="7357584" cy="1815882"/>
          </a:xfrm>
          <a:prstGeom prst="rect">
            <a:avLst/>
          </a:prstGeom>
          <a:noFill/>
        </p:spPr>
        <p:txBody>
          <a:bodyPr wrap="square" rtlCol="0">
            <a:spAutoFit/>
          </a:bodyPr>
          <a:lstStyle/>
          <a:p>
            <a:pPr algn="ctr"/>
            <a:r>
              <a:rPr lang="en-US" sz="2800" dirty="0"/>
              <a:t>So Are Farm Structures Structures Regulated Under the RAPs Exempt from Municipal Bylaws, But the Rest of the RAPs Are Not?</a:t>
            </a:r>
          </a:p>
          <a:p>
            <a:pPr algn="ctr"/>
            <a:r>
              <a:rPr lang="en-US" sz="2800" dirty="0"/>
              <a:t>Does the RAP Variance Process Still Apply?</a:t>
            </a:r>
          </a:p>
        </p:txBody>
      </p:sp>
    </p:spTree>
    <p:extLst>
      <p:ext uri="{BB962C8B-B14F-4D97-AF65-F5344CB8AC3E}">
        <p14:creationId xmlns:p14="http://schemas.microsoft.com/office/powerpoint/2010/main" val="241376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5" name="Oval 14">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5" name="Straight Connector 2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3" name="Straight Connector 32">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FB59C3E-2367-A699-CDBB-A92AD83B3FD4}"/>
              </a:ext>
            </a:extLst>
          </p:cNvPr>
          <p:cNvSpPr>
            <a:spLocks noGrp="1"/>
          </p:cNvSpPr>
          <p:nvPr>
            <p:ph type="title"/>
          </p:nvPr>
        </p:nvSpPr>
        <p:spPr>
          <a:xfrm>
            <a:off x="8455181" y="806338"/>
            <a:ext cx="2739390" cy="3363726"/>
          </a:xfrm>
          <a:noFill/>
        </p:spPr>
        <p:txBody>
          <a:bodyPr anchor="t">
            <a:normAutofit/>
          </a:bodyPr>
          <a:lstStyle/>
          <a:p>
            <a:r>
              <a:rPr lang="en-US" sz="4800" dirty="0">
                <a:solidFill>
                  <a:schemeClr val="bg1"/>
                </a:solidFill>
              </a:rPr>
              <a:t>RAPs Define Scope of Farming</a:t>
            </a:r>
          </a:p>
        </p:txBody>
      </p:sp>
      <p:pic>
        <p:nvPicPr>
          <p:cNvPr id="5" name="Picture 4">
            <a:extLst>
              <a:ext uri="{FF2B5EF4-FFF2-40B4-BE49-F238E27FC236}">
                <a16:creationId xmlns:a16="http://schemas.microsoft.com/office/drawing/2014/main" id="{0E2F3704-DD67-5FC7-5887-786274685E5C}"/>
              </a:ext>
            </a:extLst>
          </p:cNvPr>
          <p:cNvPicPr>
            <a:picLocks noChangeAspect="1"/>
          </p:cNvPicPr>
          <p:nvPr/>
        </p:nvPicPr>
        <p:blipFill>
          <a:blip r:embed="rId2"/>
          <a:stretch>
            <a:fillRect/>
          </a:stretch>
        </p:blipFill>
        <p:spPr>
          <a:xfrm>
            <a:off x="746624" y="4991583"/>
            <a:ext cx="10843065" cy="1545137"/>
          </a:xfrm>
          <a:prstGeom prst="rect">
            <a:avLst/>
          </a:prstGeom>
        </p:spPr>
      </p:pic>
      <p:grpSp>
        <p:nvGrpSpPr>
          <p:cNvPr id="38" name="Group 37">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39" name="Straight Connector 38">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Oval 43">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80D3101-A91C-6312-ABB4-8525A8AC5A23}"/>
              </a:ext>
            </a:extLst>
          </p:cNvPr>
          <p:cNvSpPr>
            <a:spLocks noGrp="1"/>
          </p:cNvSpPr>
          <p:nvPr>
            <p:ph idx="1"/>
          </p:nvPr>
        </p:nvSpPr>
        <p:spPr>
          <a:xfrm>
            <a:off x="984779" y="806340"/>
            <a:ext cx="6622651" cy="3832900"/>
          </a:xfrm>
          <a:noFill/>
        </p:spPr>
        <p:txBody>
          <a:bodyPr anchor="t">
            <a:noAutofit/>
          </a:bodyPr>
          <a:lstStyle/>
          <a:p>
            <a:pPr>
              <a:spcAft>
                <a:spcPts val="1200"/>
              </a:spcAft>
            </a:pPr>
            <a:r>
              <a:rPr lang="en-US" sz="2400" dirty="0">
                <a:solidFill>
                  <a:schemeClr val="bg1"/>
                </a:solidFill>
              </a:rPr>
              <a:t>The RAPs are used throughout statute to refer to the activity that the Agency of Agriculture will regulate as farming.</a:t>
            </a:r>
          </a:p>
          <a:p>
            <a:r>
              <a:rPr lang="en-US" sz="2400" dirty="0">
                <a:solidFill>
                  <a:schemeClr val="bg1"/>
                </a:solidFill>
              </a:rPr>
              <a:t>The minimum animal thresholds or criteria for application of RAPs to an activity are intentional, not anomalous, so that the Agency of Agriculture is not required to regulate backyard farmers of allow backyard farmers to claim exemption from municipal zoning. </a:t>
            </a:r>
          </a:p>
        </p:txBody>
      </p:sp>
    </p:spTree>
    <p:extLst>
      <p:ext uri="{BB962C8B-B14F-4D97-AF65-F5344CB8AC3E}">
        <p14:creationId xmlns:p14="http://schemas.microsoft.com/office/powerpoint/2010/main" val="2960138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F5C856-2584-8B38-9D71-5670F7C1A0A6}"/>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The RAPs Also Define Scope of Other Statutes</a:t>
            </a:r>
          </a:p>
        </p:txBody>
      </p:sp>
      <p:sp>
        <p:nvSpPr>
          <p:cNvPr id="3" name="Content Placeholder 2">
            <a:extLst>
              <a:ext uri="{FF2B5EF4-FFF2-40B4-BE49-F238E27FC236}">
                <a16:creationId xmlns:a16="http://schemas.microsoft.com/office/drawing/2014/main" id="{78D40106-5413-409E-F5B9-4CA4B84FB504}"/>
              </a:ext>
            </a:extLst>
          </p:cNvPr>
          <p:cNvSpPr>
            <a:spLocks noGrp="1"/>
          </p:cNvSpPr>
          <p:nvPr>
            <p:ph idx="1"/>
          </p:nvPr>
        </p:nvSpPr>
        <p:spPr>
          <a:xfrm>
            <a:off x="200967" y="2592475"/>
            <a:ext cx="11656088" cy="2813537"/>
          </a:xfrm>
        </p:spPr>
        <p:txBody>
          <a:bodyPr anchor="ctr">
            <a:noAutofit/>
          </a:bodyPr>
          <a:lstStyle/>
          <a:p>
            <a:r>
              <a:rPr lang="en-US" sz="1800" dirty="0"/>
              <a:t>10 V.S.A. §1259 (water discharge): </a:t>
            </a:r>
            <a:r>
              <a:rPr lang="en-US" sz="1800" dirty="0">
                <a:effectLst/>
              </a:rPr>
              <a:t>Provided a CAFO permit is not required, “the following activities shall not require a VPDES permit under section 1263 of this title: (1) required agricultural practices, as adopted by rule by the Secretary of Agriculture, Food and Markets;”</a:t>
            </a:r>
          </a:p>
          <a:p>
            <a:r>
              <a:rPr lang="en-US" sz="1800" dirty="0"/>
              <a:t>10 V.S.A. 1266b (application of fertilizer): </a:t>
            </a:r>
            <a:r>
              <a:rPr lang="en-US" sz="1800" dirty="0">
                <a:effectLst/>
              </a:rPr>
              <a:t>(d) Application of fertilizer to impervious surface; in proximity to water; and seasonal restriction. No person shall apply any fertilizer: (1) to an impervious surface. Fertilizer applied or released to an impervious surface shall be immediately collected and returned to a container for legal application. This subdivision shall not apply to activities regulated under the required agricultural practices as those practices are defined by the Secretary of Agriculture, Food and Markets under 6 V.S.A. § 4810; </a:t>
            </a:r>
          </a:p>
          <a:p>
            <a:r>
              <a:rPr lang="en-US" sz="1800" dirty="0"/>
              <a:t>24 V.S.A. §4414(9) (municipal stormwater management and control): Any municipality may adopt bylaws to implement stormwater management and control consistent with the program developed by the Secretary of Natural Resources pursuant to 10 V.S.A. § 1264. Municipalities shall not charge an impervious surface fee or other stormwater fee under this subdivision or under other provisions of this title on property regulated under the Required Agricultural Practices for discharges of agricultural waste or agricultural nonpoint source pollution. </a:t>
            </a:r>
            <a:endParaRPr lang="en-US" sz="1800" dirty="0">
              <a:effectLst/>
            </a:endParaRPr>
          </a:p>
        </p:txBody>
      </p:sp>
    </p:spTree>
    <p:extLst>
      <p:ext uri="{BB962C8B-B14F-4D97-AF65-F5344CB8AC3E}">
        <p14:creationId xmlns:p14="http://schemas.microsoft.com/office/powerpoint/2010/main" val="3170038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62AB1E-D42B-DAE1-E6CB-9208C174CB1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Summary</a:t>
            </a:r>
          </a:p>
        </p:txBody>
      </p:sp>
      <p:sp>
        <p:nvSpPr>
          <p:cNvPr id="13" name="Content Placeholder 2">
            <a:extLst>
              <a:ext uri="{FF2B5EF4-FFF2-40B4-BE49-F238E27FC236}">
                <a16:creationId xmlns:a16="http://schemas.microsoft.com/office/drawing/2014/main" id="{420E6BB3-05CF-9224-722D-81C1DC51315E}"/>
              </a:ext>
            </a:extLst>
          </p:cNvPr>
          <p:cNvSpPr>
            <a:spLocks noGrp="1"/>
          </p:cNvSpPr>
          <p:nvPr>
            <p:ph idx="1"/>
          </p:nvPr>
        </p:nvSpPr>
        <p:spPr>
          <a:xfrm>
            <a:off x="4367695" y="418290"/>
            <a:ext cx="7431956" cy="5783734"/>
          </a:xfrm>
        </p:spPr>
        <p:txBody>
          <a:bodyPr anchor="ctr">
            <a:normAutofit/>
          </a:bodyPr>
          <a:lstStyle/>
          <a:p>
            <a:r>
              <a:rPr lang="en-US" dirty="0"/>
              <a:t>The General Assembly enacted the RAP requirements to address water quality.</a:t>
            </a:r>
          </a:p>
          <a:p>
            <a:r>
              <a:rPr lang="en-US" dirty="0"/>
              <a:t>But, the RAPs have been used to define the scope of farming subject to regulation by the Agency of Agriculture. </a:t>
            </a:r>
          </a:p>
          <a:p>
            <a:r>
              <a:rPr lang="en-US" dirty="0"/>
              <a:t>The agricultural exemption from municipal regulation has existed since 1987, 1987 Acts &amp; Resolves No. 200, and was recodified and restructured within 24 V.S.A. §4413 by 2023 Acts &amp; Resolves No. 115.</a:t>
            </a:r>
          </a:p>
          <a:p>
            <a:pPr marL="0" indent="0" algn="ctr">
              <a:buNone/>
            </a:pPr>
            <a:r>
              <a:rPr lang="en-US" sz="3200" dirty="0"/>
              <a:t>Was Taft Consistent with the Intent of the Legislature?</a:t>
            </a:r>
          </a:p>
        </p:txBody>
      </p:sp>
    </p:spTree>
    <p:extLst>
      <p:ext uri="{BB962C8B-B14F-4D97-AF65-F5344CB8AC3E}">
        <p14:creationId xmlns:p14="http://schemas.microsoft.com/office/powerpoint/2010/main" val="374491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91F22A-E4D4-8FD9-C3CA-4D225985D39C}"/>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latin typeface="Aptos" panose="020B0004020202020204" pitchFamily="34" charset="0"/>
              </a:rPr>
              <a:t>Current Statute—6 V.S.A. §4810(b)</a:t>
            </a:r>
          </a:p>
        </p:txBody>
      </p:sp>
      <p:sp>
        <p:nvSpPr>
          <p:cNvPr id="24" name="Rectangle 23">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E83D155-99CA-EA3E-E9B3-B048445C59ED}"/>
              </a:ext>
            </a:extLst>
          </p:cNvPr>
          <p:cNvSpPr>
            <a:spLocks noGrp="1"/>
          </p:cNvSpPr>
          <p:nvPr>
            <p:ph idx="1"/>
          </p:nvPr>
        </p:nvSpPr>
        <p:spPr>
          <a:xfrm>
            <a:off x="1155548" y="2217343"/>
            <a:ext cx="9880893" cy="3959619"/>
          </a:xfrm>
        </p:spPr>
        <p:txBody>
          <a:bodyPr>
            <a:normAutofit lnSpcReduction="10000"/>
          </a:bodyPr>
          <a:lstStyle/>
          <a:p>
            <a:pPr marL="0" indent="233363">
              <a:buNone/>
            </a:pPr>
            <a:r>
              <a:rPr lang="en-US" sz="2400" dirty="0"/>
              <a:t>(b) Required Agricultural Practices. Required Agricultural Practices (RAPs) shall be </a:t>
            </a:r>
            <a:r>
              <a:rPr lang="en-US" sz="2400" dirty="0">
                <a:highlight>
                  <a:srgbClr val="FFFF00"/>
                </a:highlight>
              </a:rPr>
              <a:t>management standards to be followed by all persons engaged in farming in this State</a:t>
            </a:r>
            <a:r>
              <a:rPr lang="en-US" sz="2400" dirty="0"/>
              <a:t>. These standards shall address activities that have a potential for causing </a:t>
            </a:r>
            <a:r>
              <a:rPr lang="en-US" sz="2400" dirty="0">
                <a:highlight>
                  <a:srgbClr val="FFFF00"/>
                </a:highlight>
              </a:rPr>
              <a:t>agricultural pollutants to enter the groundwater and waters of the State</a:t>
            </a:r>
            <a:r>
              <a:rPr lang="en-US" sz="2400" dirty="0"/>
              <a:t>, including dairy and other livestock operations plus all forms of crop and nursery operations and on-farm or agricultural fairground, registered pursuant to 20 V.S.A. § 3902, livestock and poultry slaughter and processing activities. The RAPs shall include, as well as </a:t>
            </a:r>
            <a:r>
              <a:rPr lang="en-US" sz="2400" dirty="0">
                <a:highlight>
                  <a:srgbClr val="FFFF00"/>
                </a:highlight>
              </a:rPr>
              <a:t>promote and encourage, practices for farmers in preventing agricultural pollutants </a:t>
            </a:r>
            <a:r>
              <a:rPr lang="en-US" sz="2400" dirty="0"/>
              <a:t>from entering the groundwater and waters of the State when engaged in animal waste management and disposal, soil amendment applications, plant fertilization, and pest and weed control.</a:t>
            </a:r>
          </a:p>
        </p:txBody>
      </p:sp>
    </p:spTree>
    <p:extLst>
      <p:ext uri="{BB962C8B-B14F-4D97-AF65-F5344CB8AC3E}">
        <p14:creationId xmlns:p14="http://schemas.microsoft.com/office/powerpoint/2010/main" val="2241138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6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05DEB9-AB71-86F1-D6EB-1D87317BF6F2}"/>
              </a:ext>
            </a:extLst>
          </p:cNvPr>
          <p:cNvSpPr>
            <a:spLocks noGrp="1"/>
          </p:cNvSpPr>
          <p:nvPr>
            <p:ph type="title"/>
          </p:nvPr>
        </p:nvSpPr>
        <p:spPr>
          <a:xfrm>
            <a:off x="640080" y="2074363"/>
            <a:ext cx="2752354" cy="2709275"/>
          </a:xfrm>
          <a:prstGeom prst="ellipse">
            <a:avLst/>
          </a:prstGeom>
          <a:solidFill>
            <a:schemeClr val="accent1"/>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As Originally Enacted in 1991:</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6 V.S.A. §4810(a)</a:t>
            </a:r>
          </a:p>
        </p:txBody>
      </p:sp>
      <p:pic>
        <p:nvPicPr>
          <p:cNvPr id="9" name="Content Placeholder 8">
            <a:extLst>
              <a:ext uri="{FF2B5EF4-FFF2-40B4-BE49-F238E27FC236}">
                <a16:creationId xmlns:a16="http://schemas.microsoft.com/office/drawing/2014/main" id="{2FA3EFB2-A9E1-606D-9427-B8BF5AEAAF3C}"/>
              </a:ext>
            </a:extLst>
          </p:cNvPr>
          <p:cNvPicPr>
            <a:picLocks noGrp="1" noChangeAspect="1"/>
          </p:cNvPicPr>
          <p:nvPr>
            <p:ph idx="1"/>
          </p:nvPr>
        </p:nvPicPr>
        <p:blipFill>
          <a:blip r:embed="rId2"/>
          <a:stretch>
            <a:fillRect/>
          </a:stretch>
        </p:blipFill>
        <p:spPr>
          <a:xfrm>
            <a:off x="3852153" y="486383"/>
            <a:ext cx="7811311" cy="5885234"/>
          </a:xfrm>
          <a:prstGeom prst="rect">
            <a:avLst/>
          </a:prstGeom>
        </p:spPr>
      </p:pic>
    </p:spTree>
    <p:extLst>
      <p:ext uri="{BB962C8B-B14F-4D97-AF65-F5344CB8AC3E}">
        <p14:creationId xmlns:p14="http://schemas.microsoft.com/office/powerpoint/2010/main" val="39124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D61DC77-8211-257D-BC29-D7E07DA2D478}"/>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4000" kern="1200" dirty="0">
                <a:solidFill>
                  <a:srgbClr val="FFFFFF"/>
                </a:solidFill>
                <a:latin typeface="+mj-lt"/>
                <a:ea typeface="+mj-ea"/>
                <a:cs typeface="+mj-cs"/>
              </a:rPr>
              <a:t>Municipal Exemption from Zoning Predated AAPs and RAPs</a:t>
            </a:r>
          </a:p>
        </p:txBody>
      </p:sp>
      <p:pic>
        <p:nvPicPr>
          <p:cNvPr id="5" name="Content Placeholder 4">
            <a:extLst>
              <a:ext uri="{FF2B5EF4-FFF2-40B4-BE49-F238E27FC236}">
                <a16:creationId xmlns:a16="http://schemas.microsoft.com/office/drawing/2014/main" id="{2E445AAE-DF64-3575-DA97-362A10F4D8A6}"/>
              </a:ext>
            </a:extLst>
          </p:cNvPr>
          <p:cNvPicPr>
            <a:picLocks noGrp="1" noChangeAspect="1"/>
          </p:cNvPicPr>
          <p:nvPr>
            <p:ph idx="1"/>
          </p:nvPr>
        </p:nvPicPr>
        <p:blipFill>
          <a:blip r:embed="rId2"/>
          <a:stretch>
            <a:fillRect/>
          </a:stretch>
        </p:blipFill>
        <p:spPr>
          <a:xfrm>
            <a:off x="4502428" y="574830"/>
            <a:ext cx="7225748" cy="5708340"/>
          </a:xfrm>
          <a:prstGeom prst="rect">
            <a:avLst/>
          </a:prstGeom>
        </p:spPr>
      </p:pic>
    </p:spTree>
    <p:extLst>
      <p:ext uri="{BB962C8B-B14F-4D97-AF65-F5344CB8AC3E}">
        <p14:creationId xmlns:p14="http://schemas.microsoft.com/office/powerpoint/2010/main" val="57796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BA01889-C4EE-0A98-B7C0-14CEA950E690}"/>
              </a:ext>
            </a:extLst>
          </p:cNvPr>
          <p:cNvSpPr>
            <a:spLocks noGrp="1"/>
          </p:cNvSpPr>
          <p:nvPr>
            <p:ph type="title"/>
          </p:nvPr>
        </p:nvSpPr>
        <p:spPr>
          <a:xfrm>
            <a:off x="337497" y="768485"/>
            <a:ext cx="3124151" cy="476363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b">
            <a:normAutofit/>
          </a:bodyPr>
          <a:lstStyle/>
          <a:p>
            <a:pPr algn="ctr"/>
            <a:r>
              <a:rPr lang="en-US" sz="4600" dirty="0"/>
              <a:t>2015 Acts &amp; Resolves No. 64:</a:t>
            </a:r>
            <a:br>
              <a:rPr lang="en-US" sz="4600" dirty="0"/>
            </a:br>
            <a:r>
              <a:rPr lang="en-US" sz="4600" dirty="0"/>
              <a:t>When Accepted Became Required</a:t>
            </a:r>
          </a:p>
        </p:txBody>
      </p:sp>
      <p:grpSp>
        <p:nvGrpSpPr>
          <p:cNvPr id="17" name="Group 16">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8" name="Straight Connector 17">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a:extLst>
              <a:ext uri="{FF2B5EF4-FFF2-40B4-BE49-F238E27FC236}">
                <a16:creationId xmlns:a16="http://schemas.microsoft.com/office/drawing/2014/main" id="{CAA7F357-BF43-ABF8-5FFA-7B9A31AA9F5B}"/>
              </a:ext>
            </a:extLst>
          </p:cNvPr>
          <p:cNvPicPr>
            <a:picLocks noGrp="1" noChangeAspect="1"/>
          </p:cNvPicPr>
          <p:nvPr>
            <p:ph sz="half" idx="2"/>
          </p:nvPr>
        </p:nvPicPr>
        <p:blipFill>
          <a:blip r:embed="rId2"/>
          <a:stretch>
            <a:fillRect/>
          </a:stretch>
        </p:blipFill>
        <p:spPr>
          <a:xfrm>
            <a:off x="8066218" y="904814"/>
            <a:ext cx="3205311" cy="5047735"/>
          </a:xfrm>
          <a:prstGeom prst="rect">
            <a:avLst/>
          </a:prstGeom>
        </p:spPr>
      </p:pic>
      <p:pic>
        <p:nvPicPr>
          <p:cNvPr id="8" name="Content Placeholder 7">
            <a:extLst>
              <a:ext uri="{FF2B5EF4-FFF2-40B4-BE49-F238E27FC236}">
                <a16:creationId xmlns:a16="http://schemas.microsoft.com/office/drawing/2014/main" id="{5C20B571-C923-B261-FE72-D2C777E3CDFC}"/>
              </a:ext>
            </a:extLst>
          </p:cNvPr>
          <p:cNvPicPr>
            <a:picLocks noGrp="1" noChangeAspect="1"/>
          </p:cNvPicPr>
          <p:nvPr>
            <p:ph sz="half" idx="1"/>
          </p:nvPr>
        </p:nvPicPr>
        <p:blipFill>
          <a:blip r:embed="rId3"/>
          <a:stretch>
            <a:fillRect/>
          </a:stretch>
        </p:blipFill>
        <p:spPr>
          <a:xfrm>
            <a:off x="4404359" y="904814"/>
            <a:ext cx="3383280" cy="4941509"/>
          </a:xfrm>
          <a:prstGeom prst="rect">
            <a:avLst/>
          </a:prstGeom>
        </p:spPr>
      </p:pic>
    </p:spTree>
    <p:extLst>
      <p:ext uri="{BB962C8B-B14F-4D97-AF65-F5344CB8AC3E}">
        <p14:creationId xmlns:p14="http://schemas.microsoft.com/office/powerpoint/2010/main" val="3091513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4FF5D6-B8DD-056E-CB8F-EA6157955E40}"/>
              </a:ext>
            </a:extLst>
          </p:cNvPr>
          <p:cNvSpPr>
            <a:spLocks noGrp="1"/>
          </p:cNvSpPr>
          <p:nvPr>
            <p:ph type="title"/>
          </p:nvPr>
        </p:nvSpPr>
        <p:spPr>
          <a:xfrm>
            <a:off x="699714" y="353160"/>
            <a:ext cx="9310048" cy="898581"/>
          </a:xfrm>
        </p:spPr>
        <p:txBody>
          <a:bodyPr vert="horz" lIns="91440" tIns="45720" rIns="91440" bIns="45720" rtlCol="0" anchor="ctr">
            <a:normAutofit/>
          </a:bodyPr>
          <a:lstStyle/>
          <a:p>
            <a:r>
              <a:rPr lang="en-US" sz="2800" dirty="0">
                <a:solidFill>
                  <a:srgbClr val="FFFFFF"/>
                </a:solidFill>
              </a:rPr>
              <a:t>Act 64--Specific Statutory Required Agricultural Practices</a:t>
            </a:r>
          </a:p>
        </p:txBody>
      </p:sp>
      <p:pic>
        <p:nvPicPr>
          <p:cNvPr id="6" name="Content Placeholder 5">
            <a:extLst>
              <a:ext uri="{FF2B5EF4-FFF2-40B4-BE49-F238E27FC236}">
                <a16:creationId xmlns:a16="http://schemas.microsoft.com/office/drawing/2014/main" id="{3C2CFF8B-489F-A0CE-214D-D50EE94E4034}"/>
              </a:ext>
            </a:extLst>
          </p:cNvPr>
          <p:cNvPicPr>
            <a:picLocks noGrp="1" noChangeAspect="1"/>
          </p:cNvPicPr>
          <p:nvPr>
            <p:ph sz="half" idx="1"/>
          </p:nvPr>
        </p:nvPicPr>
        <p:blipFill>
          <a:blip r:embed="rId2"/>
          <a:stretch>
            <a:fillRect/>
          </a:stretch>
        </p:blipFill>
        <p:spPr>
          <a:xfrm>
            <a:off x="699714" y="1828800"/>
            <a:ext cx="5147121" cy="4676040"/>
          </a:xfrm>
          <a:prstGeom prst="rect">
            <a:avLst/>
          </a:prstGeom>
        </p:spPr>
      </p:pic>
      <p:pic>
        <p:nvPicPr>
          <p:cNvPr id="8" name="Content Placeholder 7">
            <a:extLst>
              <a:ext uri="{FF2B5EF4-FFF2-40B4-BE49-F238E27FC236}">
                <a16:creationId xmlns:a16="http://schemas.microsoft.com/office/drawing/2014/main" id="{02035333-E917-5E24-79EF-A38298148099}"/>
              </a:ext>
            </a:extLst>
          </p:cNvPr>
          <p:cNvPicPr>
            <a:picLocks noGrp="1" noChangeAspect="1"/>
          </p:cNvPicPr>
          <p:nvPr>
            <p:ph sz="half" idx="2"/>
          </p:nvPr>
        </p:nvPicPr>
        <p:blipFill>
          <a:blip r:embed="rId3"/>
          <a:stretch>
            <a:fillRect/>
          </a:stretch>
        </p:blipFill>
        <p:spPr>
          <a:xfrm>
            <a:off x="6345166" y="1828800"/>
            <a:ext cx="5221021" cy="4676039"/>
          </a:xfrm>
          <a:prstGeom prst="rect">
            <a:avLst/>
          </a:prstGeom>
        </p:spPr>
      </p:pic>
    </p:spTree>
    <p:extLst>
      <p:ext uri="{BB962C8B-B14F-4D97-AF65-F5344CB8AC3E}">
        <p14:creationId xmlns:p14="http://schemas.microsoft.com/office/powerpoint/2010/main" val="413720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C2EB98-8D7C-00F0-EC98-296B9120A3D0}"/>
              </a:ext>
            </a:extLst>
          </p:cNvPr>
          <p:cNvSpPr>
            <a:spLocks noGrp="1"/>
          </p:cNvSpPr>
          <p:nvPr>
            <p:ph type="title"/>
          </p:nvPr>
        </p:nvSpPr>
        <p:spPr>
          <a:xfrm>
            <a:off x="311286" y="288404"/>
            <a:ext cx="11605098" cy="977442"/>
          </a:xfrm>
        </p:spPr>
        <p:txBody>
          <a:bodyPr vert="horz" lIns="91440" tIns="45720" rIns="91440" bIns="45720" rtlCol="0" anchor="ctr">
            <a:normAutofit/>
          </a:bodyPr>
          <a:lstStyle/>
          <a:p>
            <a:r>
              <a:rPr lang="en-US" sz="2500" dirty="0">
                <a:solidFill>
                  <a:srgbClr val="FFFFFF"/>
                </a:solidFill>
              </a:rPr>
              <a:t>Yes, the RAPs Are Practices to Control Nonpoint Sources of Agricultural Waste to Waters</a:t>
            </a:r>
          </a:p>
        </p:txBody>
      </p:sp>
      <p:pic>
        <p:nvPicPr>
          <p:cNvPr id="8" name="Content Placeholder 7">
            <a:extLst>
              <a:ext uri="{FF2B5EF4-FFF2-40B4-BE49-F238E27FC236}">
                <a16:creationId xmlns:a16="http://schemas.microsoft.com/office/drawing/2014/main" id="{19B6BB2A-68CB-5272-02A1-CEE716324AC5}"/>
              </a:ext>
            </a:extLst>
          </p:cNvPr>
          <p:cNvPicPr>
            <a:picLocks noGrp="1" noChangeAspect="1"/>
          </p:cNvPicPr>
          <p:nvPr>
            <p:ph sz="half" idx="1"/>
          </p:nvPr>
        </p:nvPicPr>
        <p:blipFill>
          <a:blip r:embed="rId2"/>
          <a:stretch>
            <a:fillRect/>
          </a:stretch>
        </p:blipFill>
        <p:spPr>
          <a:xfrm>
            <a:off x="8128856" y="3765337"/>
            <a:ext cx="3481603" cy="2056579"/>
          </a:xfrm>
          <a:prstGeom prst="rect">
            <a:avLst/>
          </a:prstGeom>
        </p:spPr>
      </p:pic>
      <p:pic>
        <p:nvPicPr>
          <p:cNvPr id="10" name="Picture 9">
            <a:extLst>
              <a:ext uri="{FF2B5EF4-FFF2-40B4-BE49-F238E27FC236}">
                <a16:creationId xmlns:a16="http://schemas.microsoft.com/office/drawing/2014/main" id="{1E0D49D3-6FD9-FFBA-C98F-FF55EECE683A}"/>
              </a:ext>
            </a:extLst>
          </p:cNvPr>
          <p:cNvPicPr>
            <a:picLocks noChangeAspect="1"/>
          </p:cNvPicPr>
          <p:nvPr/>
        </p:nvPicPr>
        <p:blipFill>
          <a:blip r:embed="rId3"/>
          <a:stretch>
            <a:fillRect/>
          </a:stretch>
        </p:blipFill>
        <p:spPr>
          <a:xfrm>
            <a:off x="7986410" y="2064375"/>
            <a:ext cx="3624050" cy="1028289"/>
          </a:xfrm>
          <a:prstGeom prst="rect">
            <a:avLst/>
          </a:prstGeom>
        </p:spPr>
      </p:pic>
      <p:pic>
        <p:nvPicPr>
          <p:cNvPr id="14" name="Content Placeholder 13">
            <a:extLst>
              <a:ext uri="{FF2B5EF4-FFF2-40B4-BE49-F238E27FC236}">
                <a16:creationId xmlns:a16="http://schemas.microsoft.com/office/drawing/2014/main" id="{F5BFFB79-63F5-4076-179C-CF4247D6B28B}"/>
              </a:ext>
            </a:extLst>
          </p:cNvPr>
          <p:cNvPicPr>
            <a:picLocks noGrp="1" noChangeAspect="1"/>
          </p:cNvPicPr>
          <p:nvPr>
            <p:ph sz="half" idx="2"/>
          </p:nvPr>
        </p:nvPicPr>
        <p:blipFill>
          <a:blip r:embed="rId4"/>
          <a:stretch>
            <a:fillRect/>
          </a:stretch>
        </p:blipFill>
        <p:spPr>
          <a:xfrm>
            <a:off x="875489" y="2064375"/>
            <a:ext cx="6264613" cy="4248875"/>
          </a:xfrm>
        </p:spPr>
      </p:pic>
    </p:spTree>
    <p:extLst>
      <p:ext uri="{BB962C8B-B14F-4D97-AF65-F5344CB8AC3E}">
        <p14:creationId xmlns:p14="http://schemas.microsoft.com/office/powerpoint/2010/main" val="408429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0DD8E8-19EB-8780-73D4-9B9350A903C2}"/>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3400" dirty="0">
                <a:solidFill>
                  <a:srgbClr val="FFFFFF"/>
                </a:solidFill>
              </a:rPr>
              <a:t>But, the RAPs Are More Than Just Water</a:t>
            </a:r>
          </a:p>
        </p:txBody>
      </p:sp>
      <p:pic>
        <p:nvPicPr>
          <p:cNvPr id="6" name="Content Placeholder 5">
            <a:extLst>
              <a:ext uri="{FF2B5EF4-FFF2-40B4-BE49-F238E27FC236}">
                <a16:creationId xmlns:a16="http://schemas.microsoft.com/office/drawing/2014/main" id="{43A8CC33-8298-C3C3-0CB3-0E6A2C224D30}"/>
              </a:ext>
            </a:extLst>
          </p:cNvPr>
          <p:cNvPicPr>
            <a:picLocks noGrp="1" noChangeAspect="1"/>
          </p:cNvPicPr>
          <p:nvPr>
            <p:ph sz="half" idx="1"/>
          </p:nvPr>
        </p:nvPicPr>
        <p:blipFill>
          <a:blip r:embed="rId2"/>
          <a:stretch>
            <a:fillRect/>
          </a:stretch>
        </p:blipFill>
        <p:spPr>
          <a:xfrm>
            <a:off x="715748" y="1922568"/>
            <a:ext cx="5131088" cy="4128525"/>
          </a:xfrm>
          <a:prstGeom prst="rect">
            <a:avLst/>
          </a:prstGeom>
        </p:spPr>
      </p:pic>
      <p:pic>
        <p:nvPicPr>
          <p:cNvPr id="8" name="Content Placeholder 7">
            <a:extLst>
              <a:ext uri="{FF2B5EF4-FFF2-40B4-BE49-F238E27FC236}">
                <a16:creationId xmlns:a16="http://schemas.microsoft.com/office/drawing/2014/main" id="{47543935-D0AA-1CEE-2813-22C43004F28B}"/>
              </a:ext>
            </a:extLst>
          </p:cNvPr>
          <p:cNvPicPr>
            <a:picLocks noGrp="1" noChangeAspect="1"/>
          </p:cNvPicPr>
          <p:nvPr>
            <p:ph sz="half" idx="2"/>
          </p:nvPr>
        </p:nvPicPr>
        <p:blipFill>
          <a:blip r:embed="rId3"/>
          <a:stretch>
            <a:fillRect/>
          </a:stretch>
        </p:blipFill>
        <p:spPr>
          <a:xfrm>
            <a:off x="6468894" y="2071991"/>
            <a:ext cx="5007358" cy="3911008"/>
          </a:xfrm>
          <a:prstGeom prst="rect">
            <a:avLst/>
          </a:prstGeom>
        </p:spPr>
      </p:pic>
    </p:spTree>
    <p:extLst>
      <p:ext uri="{BB962C8B-B14F-4D97-AF65-F5344CB8AC3E}">
        <p14:creationId xmlns:p14="http://schemas.microsoft.com/office/powerpoint/2010/main" val="306682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5CB016-00B6-5E73-F64F-7C28A8A0FC2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In re 8 Taft Street DRB &amp; NOV Appeals</a:t>
            </a:r>
          </a:p>
        </p:txBody>
      </p:sp>
      <p:sp>
        <p:nvSpPr>
          <p:cNvPr id="5" name="Content Placeholder 4">
            <a:extLst>
              <a:ext uri="{FF2B5EF4-FFF2-40B4-BE49-F238E27FC236}">
                <a16:creationId xmlns:a16="http://schemas.microsoft.com/office/drawing/2014/main" id="{C101B7A5-3C5E-E539-2213-7020C138B71F}"/>
              </a:ext>
            </a:extLst>
          </p:cNvPr>
          <p:cNvSpPr>
            <a:spLocks noGrp="1"/>
          </p:cNvSpPr>
          <p:nvPr>
            <p:ph idx="1"/>
          </p:nvPr>
        </p:nvSpPr>
        <p:spPr>
          <a:xfrm>
            <a:off x="787941" y="1885278"/>
            <a:ext cx="10593422" cy="4398789"/>
          </a:xfrm>
        </p:spPr>
        <p:txBody>
          <a:bodyPr anchor="ctr">
            <a:normAutofit/>
          </a:bodyPr>
          <a:lstStyle/>
          <a:p>
            <a:pPr marL="0" indent="0" algn="ctr">
              <a:buNone/>
            </a:pPr>
            <a:r>
              <a:rPr lang="en-US" sz="2000" dirty="0"/>
              <a:t>“Accordingly, § 4413(d)(1)(A) does not prohibit all municipal regulation of farming if that farming is subject to the RAPs Rule, and landowner’s duck-raising operation is not exempt from municipal zoning solely because his activities are subject to the RAPs Rule. Rather, §4413(d)(1)(A) prohibits municipal regulation of “required agricultural practices,” or the agricultural land-management standards intended to protect Vermont’s waters established by the RAPs Rule and imposed on certain “agricultural practices.” We therefore reverse the Environmental Division’s decision granting summary judgment to landowner.”</a:t>
            </a:r>
          </a:p>
          <a:p>
            <a:pPr marL="0" indent="0" algn="ctr">
              <a:buNone/>
            </a:pPr>
            <a:r>
              <a:rPr lang="en-US" sz="3200" dirty="0"/>
              <a:t>But…</a:t>
            </a:r>
          </a:p>
          <a:p>
            <a:pPr marL="0" indent="0" algn="ctr">
              <a:buNone/>
            </a:pPr>
            <a:r>
              <a:rPr lang="en-US" sz="3200" dirty="0"/>
              <a:t>The Construction of Farm Structures is About More than Protection of Vermont’s Waters</a:t>
            </a:r>
          </a:p>
          <a:p>
            <a:pPr marL="0" indent="0" algn="ctr">
              <a:buNone/>
            </a:pPr>
            <a:endParaRPr lang="en-US" sz="2000" dirty="0"/>
          </a:p>
        </p:txBody>
      </p:sp>
    </p:spTree>
    <p:extLst>
      <p:ext uri="{BB962C8B-B14F-4D97-AF65-F5344CB8AC3E}">
        <p14:creationId xmlns:p14="http://schemas.microsoft.com/office/powerpoint/2010/main" val="1513813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TotalTime>
  <Words>1018</Words>
  <Application>Microsoft Office PowerPoint</Application>
  <PresentationFormat>Widescreen</PresentationFormat>
  <Paragraphs>34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Aptos Display</vt:lpstr>
      <vt:lpstr>Arial</vt:lpstr>
      <vt:lpstr>Office Theme</vt:lpstr>
      <vt:lpstr>Required Agricultural Practices</vt:lpstr>
      <vt:lpstr>Current Statute—6 V.S.A. §4810(b)</vt:lpstr>
      <vt:lpstr>As Originally Enacted in 1991: 6 V.S.A. §4810(a)</vt:lpstr>
      <vt:lpstr>Municipal Exemption from Zoning Predated AAPs and RAPs</vt:lpstr>
      <vt:lpstr>2015 Acts &amp; Resolves No. 64: When Accepted Became Required</vt:lpstr>
      <vt:lpstr>Act 64--Specific Statutory Required Agricultural Practices</vt:lpstr>
      <vt:lpstr>Yes, the RAPs Are Practices to Control Nonpoint Sources of Agricultural Waste to Waters</vt:lpstr>
      <vt:lpstr>But, the RAPs Are More Than Just Water</vt:lpstr>
      <vt:lpstr>In re 8 Taft Street DRB &amp; NOV Appeals</vt:lpstr>
      <vt:lpstr>24 V.S.A. §4813(d)</vt:lpstr>
      <vt:lpstr>Taft Supreme Court Acknowledged</vt:lpstr>
      <vt:lpstr>RAPs Define Scope of Farming</vt:lpstr>
      <vt:lpstr>The RAPs Also Define Scope of Other Statutes</vt:lpstr>
      <vt:lpstr>Summary</vt:lpstr>
    </vt:vector>
  </TitlesOfParts>
  <Company>Vermont General Assembly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O'Grady</dc:creator>
  <cp:lastModifiedBy>Michael O'Grady</cp:lastModifiedBy>
  <cp:revision>30</cp:revision>
  <cp:lastPrinted>2026-01-07T21:30:21Z</cp:lastPrinted>
  <dcterms:created xsi:type="dcterms:W3CDTF">2026-01-07T18:52:17Z</dcterms:created>
  <dcterms:modified xsi:type="dcterms:W3CDTF">2026-01-07T22:28:10Z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20260107140214577</vt:lpwstr>
  </property>
</Properties>
</file>