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8" r:id="rId3"/>
    <p:sldId id="257" r:id="rId4"/>
    <p:sldId id="260" r:id="rId5"/>
    <p:sldId id="259"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FE3B4F-408F-4ED1-B82B-40F85CBC0413}" type="datetimeFigureOut">
              <a:rPr lang="en-US" smtClean="0"/>
              <a:t>1/7/2026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745433-DC26-423A-9061-8650C37B00F5}" type="slidenum">
              <a:rPr lang="en-US" smtClean="0"/>
              <a:t>‹#›</a:t>
            </a:fld>
            <a:endParaRPr lang="en-US"/>
          </a:p>
        </p:txBody>
      </p:sp>
    </p:spTree>
    <p:extLst>
      <p:ext uri="{BB962C8B-B14F-4D97-AF65-F5344CB8AC3E}">
        <p14:creationId xmlns:p14="http://schemas.microsoft.com/office/powerpoint/2010/main" val="472660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9E5F3-DFEE-42B4-280D-8026230593C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5AEED95-F2D8-3519-0FE4-2BE8B1704D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46D5A37-3FAA-E70D-B733-AC082B1301AA}"/>
              </a:ext>
            </a:extLst>
          </p:cNvPr>
          <p:cNvSpPr>
            <a:spLocks noGrp="1"/>
          </p:cNvSpPr>
          <p:nvPr>
            <p:ph type="dt" sz="half" idx="10"/>
          </p:nvPr>
        </p:nvSpPr>
        <p:spPr/>
        <p:txBody>
          <a:bodyPr/>
          <a:lstStyle/>
          <a:p>
            <a:fld id="{0C5C3527-037D-4D7D-81DA-78AA7B02F469}" type="datetime1">
              <a:rPr lang="en-US" smtClean="0"/>
              <a:t>1/7/2026</a:t>
            </a:fld>
            <a:endParaRPr lang="en-US"/>
          </a:p>
        </p:txBody>
      </p:sp>
      <p:sp>
        <p:nvSpPr>
          <p:cNvPr id="5" name="Footer Placeholder 4">
            <a:extLst>
              <a:ext uri="{FF2B5EF4-FFF2-40B4-BE49-F238E27FC236}">
                <a16:creationId xmlns:a16="http://schemas.microsoft.com/office/drawing/2014/main" id="{F6230C99-E4B5-B3F3-47DB-C8FE016136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940D1C-1274-8D1A-83D3-9101132BD6B2}"/>
              </a:ext>
            </a:extLst>
          </p:cNvPr>
          <p:cNvSpPr>
            <a:spLocks noGrp="1"/>
          </p:cNvSpPr>
          <p:nvPr>
            <p:ph type="sldNum" sz="quarter" idx="12"/>
          </p:nvPr>
        </p:nvSpPr>
        <p:spPr/>
        <p:txBody>
          <a:bodyPr/>
          <a:lstStyle/>
          <a:p>
            <a:fld id="{694E9950-0591-45C4-9D99-6254553CD918}" type="slidenum">
              <a:rPr lang="en-US" smtClean="0"/>
              <a:t>‹#›</a:t>
            </a:fld>
            <a:endParaRPr lang="en-US"/>
          </a:p>
        </p:txBody>
      </p:sp>
    </p:spTree>
    <p:extLst>
      <p:ext uri="{BB962C8B-B14F-4D97-AF65-F5344CB8AC3E}">
        <p14:creationId xmlns:p14="http://schemas.microsoft.com/office/powerpoint/2010/main" val="1322119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5B093-F576-439C-CF83-D33D7270B27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8C3D2CE-51B8-423A-EA73-2E90419324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0E5E71-5E03-E811-38E1-CD0BB88D977A}"/>
              </a:ext>
            </a:extLst>
          </p:cNvPr>
          <p:cNvSpPr>
            <a:spLocks noGrp="1"/>
          </p:cNvSpPr>
          <p:nvPr>
            <p:ph type="dt" sz="half" idx="10"/>
          </p:nvPr>
        </p:nvSpPr>
        <p:spPr/>
        <p:txBody>
          <a:bodyPr/>
          <a:lstStyle/>
          <a:p>
            <a:fld id="{24836CDE-8906-4693-87E0-D3B5D454DBD2}" type="datetime1">
              <a:rPr lang="en-US" smtClean="0"/>
              <a:t>1/7/2026</a:t>
            </a:fld>
            <a:endParaRPr lang="en-US"/>
          </a:p>
        </p:txBody>
      </p:sp>
      <p:sp>
        <p:nvSpPr>
          <p:cNvPr id="5" name="Footer Placeholder 4">
            <a:extLst>
              <a:ext uri="{FF2B5EF4-FFF2-40B4-BE49-F238E27FC236}">
                <a16:creationId xmlns:a16="http://schemas.microsoft.com/office/drawing/2014/main" id="{8EB9387A-E41C-EBA9-043B-3A40E1A4D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17C6A0-E33C-B039-C3E5-3056C56A8918}"/>
              </a:ext>
            </a:extLst>
          </p:cNvPr>
          <p:cNvSpPr>
            <a:spLocks noGrp="1"/>
          </p:cNvSpPr>
          <p:nvPr>
            <p:ph type="sldNum" sz="quarter" idx="12"/>
          </p:nvPr>
        </p:nvSpPr>
        <p:spPr/>
        <p:txBody>
          <a:bodyPr/>
          <a:lstStyle/>
          <a:p>
            <a:fld id="{694E9950-0591-45C4-9D99-6254553CD918}" type="slidenum">
              <a:rPr lang="en-US" smtClean="0"/>
              <a:t>‹#›</a:t>
            </a:fld>
            <a:endParaRPr lang="en-US"/>
          </a:p>
        </p:txBody>
      </p:sp>
    </p:spTree>
    <p:extLst>
      <p:ext uri="{BB962C8B-B14F-4D97-AF65-F5344CB8AC3E}">
        <p14:creationId xmlns:p14="http://schemas.microsoft.com/office/powerpoint/2010/main" val="4127232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551036-0618-9142-3753-B10B3C8C6B2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E79BC43-CC03-4C0E-97E9-86CA2E49AC0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0A943F-C856-2287-7008-936CD882FC0F}"/>
              </a:ext>
            </a:extLst>
          </p:cNvPr>
          <p:cNvSpPr>
            <a:spLocks noGrp="1"/>
          </p:cNvSpPr>
          <p:nvPr>
            <p:ph type="dt" sz="half" idx="10"/>
          </p:nvPr>
        </p:nvSpPr>
        <p:spPr/>
        <p:txBody>
          <a:bodyPr/>
          <a:lstStyle/>
          <a:p>
            <a:fld id="{4D48D26C-8D93-4A52-8F30-85ED5E8CF4D8}" type="datetime1">
              <a:rPr lang="en-US" smtClean="0"/>
              <a:t>1/7/2026</a:t>
            </a:fld>
            <a:endParaRPr lang="en-US"/>
          </a:p>
        </p:txBody>
      </p:sp>
      <p:sp>
        <p:nvSpPr>
          <p:cNvPr id="5" name="Footer Placeholder 4">
            <a:extLst>
              <a:ext uri="{FF2B5EF4-FFF2-40B4-BE49-F238E27FC236}">
                <a16:creationId xmlns:a16="http://schemas.microsoft.com/office/drawing/2014/main" id="{6992B051-60D1-78E8-E4E5-6C65713EC4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EA1143-93F0-CF1E-D75F-6FE353C6421B}"/>
              </a:ext>
            </a:extLst>
          </p:cNvPr>
          <p:cNvSpPr>
            <a:spLocks noGrp="1"/>
          </p:cNvSpPr>
          <p:nvPr>
            <p:ph type="sldNum" sz="quarter" idx="12"/>
          </p:nvPr>
        </p:nvSpPr>
        <p:spPr/>
        <p:txBody>
          <a:bodyPr/>
          <a:lstStyle/>
          <a:p>
            <a:fld id="{694E9950-0591-45C4-9D99-6254553CD918}" type="slidenum">
              <a:rPr lang="en-US" smtClean="0"/>
              <a:t>‹#›</a:t>
            </a:fld>
            <a:endParaRPr lang="en-US"/>
          </a:p>
        </p:txBody>
      </p:sp>
    </p:spTree>
    <p:extLst>
      <p:ext uri="{BB962C8B-B14F-4D97-AF65-F5344CB8AC3E}">
        <p14:creationId xmlns:p14="http://schemas.microsoft.com/office/powerpoint/2010/main" val="143738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56144-F23C-260A-D456-927D31C442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E7F633-B7B6-CEF9-F1F7-388B0623164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BC92FA-6A45-000C-26F1-F090568F95ED}"/>
              </a:ext>
            </a:extLst>
          </p:cNvPr>
          <p:cNvSpPr>
            <a:spLocks noGrp="1"/>
          </p:cNvSpPr>
          <p:nvPr>
            <p:ph type="dt" sz="half" idx="10"/>
          </p:nvPr>
        </p:nvSpPr>
        <p:spPr/>
        <p:txBody>
          <a:bodyPr/>
          <a:lstStyle/>
          <a:p>
            <a:fld id="{C56178C8-A8FF-433E-BAA8-F7F8BB34FE4B}" type="datetime1">
              <a:rPr lang="en-US" smtClean="0"/>
              <a:t>1/7/2026</a:t>
            </a:fld>
            <a:endParaRPr lang="en-US"/>
          </a:p>
        </p:txBody>
      </p:sp>
      <p:sp>
        <p:nvSpPr>
          <p:cNvPr id="5" name="Footer Placeholder 4">
            <a:extLst>
              <a:ext uri="{FF2B5EF4-FFF2-40B4-BE49-F238E27FC236}">
                <a16:creationId xmlns:a16="http://schemas.microsoft.com/office/drawing/2014/main" id="{EFDB9F5A-3A72-D750-0192-2F5A620ADE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7529CD-3D87-5A9E-B790-F7240A5D5A15}"/>
              </a:ext>
            </a:extLst>
          </p:cNvPr>
          <p:cNvSpPr>
            <a:spLocks noGrp="1"/>
          </p:cNvSpPr>
          <p:nvPr>
            <p:ph type="sldNum" sz="quarter" idx="12"/>
          </p:nvPr>
        </p:nvSpPr>
        <p:spPr/>
        <p:txBody>
          <a:bodyPr/>
          <a:lstStyle/>
          <a:p>
            <a:fld id="{694E9950-0591-45C4-9D99-6254553CD918}" type="slidenum">
              <a:rPr lang="en-US" smtClean="0"/>
              <a:t>‹#›</a:t>
            </a:fld>
            <a:endParaRPr lang="en-US"/>
          </a:p>
        </p:txBody>
      </p:sp>
    </p:spTree>
    <p:extLst>
      <p:ext uri="{BB962C8B-B14F-4D97-AF65-F5344CB8AC3E}">
        <p14:creationId xmlns:p14="http://schemas.microsoft.com/office/powerpoint/2010/main" val="287342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912A3-BB88-18F7-6B5B-4F7DCA98DF4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EF912D-6808-123D-73B3-8F49283C2D7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E93DF44-8BBB-BAD1-D098-740E2006B6D2}"/>
              </a:ext>
            </a:extLst>
          </p:cNvPr>
          <p:cNvSpPr>
            <a:spLocks noGrp="1"/>
          </p:cNvSpPr>
          <p:nvPr>
            <p:ph type="dt" sz="half" idx="10"/>
          </p:nvPr>
        </p:nvSpPr>
        <p:spPr/>
        <p:txBody>
          <a:bodyPr/>
          <a:lstStyle/>
          <a:p>
            <a:fld id="{06ED0A25-8F6F-4EB8-9F09-F8CCBCEE0061}" type="datetime1">
              <a:rPr lang="en-US" smtClean="0"/>
              <a:t>1/7/2026</a:t>
            </a:fld>
            <a:endParaRPr lang="en-US"/>
          </a:p>
        </p:txBody>
      </p:sp>
      <p:sp>
        <p:nvSpPr>
          <p:cNvPr id="5" name="Footer Placeholder 4">
            <a:extLst>
              <a:ext uri="{FF2B5EF4-FFF2-40B4-BE49-F238E27FC236}">
                <a16:creationId xmlns:a16="http://schemas.microsoft.com/office/drawing/2014/main" id="{9869F50C-19B9-5588-558B-F15918E6FE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3D83FC-D188-F049-0A23-CC9BAA4FC32C}"/>
              </a:ext>
            </a:extLst>
          </p:cNvPr>
          <p:cNvSpPr>
            <a:spLocks noGrp="1"/>
          </p:cNvSpPr>
          <p:nvPr>
            <p:ph type="sldNum" sz="quarter" idx="12"/>
          </p:nvPr>
        </p:nvSpPr>
        <p:spPr/>
        <p:txBody>
          <a:bodyPr/>
          <a:lstStyle/>
          <a:p>
            <a:fld id="{694E9950-0591-45C4-9D99-6254553CD918}" type="slidenum">
              <a:rPr lang="en-US" smtClean="0"/>
              <a:t>‹#›</a:t>
            </a:fld>
            <a:endParaRPr lang="en-US"/>
          </a:p>
        </p:txBody>
      </p:sp>
    </p:spTree>
    <p:extLst>
      <p:ext uri="{BB962C8B-B14F-4D97-AF65-F5344CB8AC3E}">
        <p14:creationId xmlns:p14="http://schemas.microsoft.com/office/powerpoint/2010/main" val="2758860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27BF7-44DB-4F1F-ED1D-FB3B196B3E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C18E07B-4C8C-C546-568E-C8816C573F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FAF0F1D-263F-1A22-3526-1FEB8E14E78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DDA958A-9C64-0EC3-FD59-D1806A75A744}"/>
              </a:ext>
            </a:extLst>
          </p:cNvPr>
          <p:cNvSpPr>
            <a:spLocks noGrp="1"/>
          </p:cNvSpPr>
          <p:nvPr>
            <p:ph type="dt" sz="half" idx="10"/>
          </p:nvPr>
        </p:nvSpPr>
        <p:spPr/>
        <p:txBody>
          <a:bodyPr/>
          <a:lstStyle/>
          <a:p>
            <a:fld id="{1F1C728E-3614-4846-AADA-3DD575064C3E}" type="datetime1">
              <a:rPr lang="en-US" smtClean="0"/>
              <a:t>1/7/2026</a:t>
            </a:fld>
            <a:endParaRPr lang="en-US"/>
          </a:p>
        </p:txBody>
      </p:sp>
      <p:sp>
        <p:nvSpPr>
          <p:cNvPr id="6" name="Footer Placeholder 5">
            <a:extLst>
              <a:ext uri="{FF2B5EF4-FFF2-40B4-BE49-F238E27FC236}">
                <a16:creationId xmlns:a16="http://schemas.microsoft.com/office/drawing/2014/main" id="{7991CF45-7A76-158D-AD59-C708BD4EEC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F7E19D-E8C8-36A8-D9F5-26C3C6E244A7}"/>
              </a:ext>
            </a:extLst>
          </p:cNvPr>
          <p:cNvSpPr>
            <a:spLocks noGrp="1"/>
          </p:cNvSpPr>
          <p:nvPr>
            <p:ph type="sldNum" sz="quarter" idx="12"/>
          </p:nvPr>
        </p:nvSpPr>
        <p:spPr/>
        <p:txBody>
          <a:bodyPr/>
          <a:lstStyle/>
          <a:p>
            <a:fld id="{694E9950-0591-45C4-9D99-6254553CD918}" type="slidenum">
              <a:rPr lang="en-US" smtClean="0"/>
              <a:t>‹#›</a:t>
            </a:fld>
            <a:endParaRPr lang="en-US"/>
          </a:p>
        </p:txBody>
      </p:sp>
    </p:spTree>
    <p:extLst>
      <p:ext uri="{BB962C8B-B14F-4D97-AF65-F5344CB8AC3E}">
        <p14:creationId xmlns:p14="http://schemas.microsoft.com/office/powerpoint/2010/main" val="188966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05C7B-BF99-A8C2-B996-5A5619FBADC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55DC3E8-72D9-FBC3-E257-47E129F40B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9560AA5-B3AC-52A1-18B5-CBF2313B34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271EFFD-9735-F5FF-85AF-48D4665D6A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D8B6169-CDD7-4E2D-FE9E-AE8F9EF5FA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D10FC05-3FBE-E71F-2B77-DD0296EA3AA4}"/>
              </a:ext>
            </a:extLst>
          </p:cNvPr>
          <p:cNvSpPr>
            <a:spLocks noGrp="1"/>
          </p:cNvSpPr>
          <p:nvPr>
            <p:ph type="dt" sz="half" idx="10"/>
          </p:nvPr>
        </p:nvSpPr>
        <p:spPr/>
        <p:txBody>
          <a:bodyPr/>
          <a:lstStyle/>
          <a:p>
            <a:fld id="{9951DDD6-D949-4C72-BED3-0E26606F5A47}" type="datetime1">
              <a:rPr lang="en-US" smtClean="0"/>
              <a:t>1/7/2026</a:t>
            </a:fld>
            <a:endParaRPr lang="en-US"/>
          </a:p>
        </p:txBody>
      </p:sp>
      <p:sp>
        <p:nvSpPr>
          <p:cNvPr id="8" name="Footer Placeholder 7">
            <a:extLst>
              <a:ext uri="{FF2B5EF4-FFF2-40B4-BE49-F238E27FC236}">
                <a16:creationId xmlns:a16="http://schemas.microsoft.com/office/drawing/2014/main" id="{E2C323CA-3C82-D47E-036C-500374B78E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8C43814-9F53-7BCC-19EF-E3D7AD2F27CD}"/>
              </a:ext>
            </a:extLst>
          </p:cNvPr>
          <p:cNvSpPr>
            <a:spLocks noGrp="1"/>
          </p:cNvSpPr>
          <p:nvPr>
            <p:ph type="sldNum" sz="quarter" idx="12"/>
          </p:nvPr>
        </p:nvSpPr>
        <p:spPr/>
        <p:txBody>
          <a:bodyPr/>
          <a:lstStyle/>
          <a:p>
            <a:fld id="{694E9950-0591-45C4-9D99-6254553CD918}" type="slidenum">
              <a:rPr lang="en-US" smtClean="0"/>
              <a:t>‹#›</a:t>
            </a:fld>
            <a:endParaRPr lang="en-US"/>
          </a:p>
        </p:txBody>
      </p:sp>
    </p:spTree>
    <p:extLst>
      <p:ext uri="{BB962C8B-B14F-4D97-AF65-F5344CB8AC3E}">
        <p14:creationId xmlns:p14="http://schemas.microsoft.com/office/powerpoint/2010/main" val="987732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8300B-5170-A828-79F2-67317A71E05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C48AAD4-A7D6-3A26-E96A-27A14AB23C48}"/>
              </a:ext>
            </a:extLst>
          </p:cNvPr>
          <p:cNvSpPr>
            <a:spLocks noGrp="1"/>
          </p:cNvSpPr>
          <p:nvPr>
            <p:ph type="dt" sz="half" idx="10"/>
          </p:nvPr>
        </p:nvSpPr>
        <p:spPr/>
        <p:txBody>
          <a:bodyPr/>
          <a:lstStyle/>
          <a:p>
            <a:fld id="{342D4BD0-E9DC-4E97-86FC-7FFFE05F618B}" type="datetime1">
              <a:rPr lang="en-US" smtClean="0"/>
              <a:t>1/7/2026</a:t>
            </a:fld>
            <a:endParaRPr lang="en-US"/>
          </a:p>
        </p:txBody>
      </p:sp>
      <p:sp>
        <p:nvSpPr>
          <p:cNvPr id="4" name="Footer Placeholder 3">
            <a:extLst>
              <a:ext uri="{FF2B5EF4-FFF2-40B4-BE49-F238E27FC236}">
                <a16:creationId xmlns:a16="http://schemas.microsoft.com/office/drawing/2014/main" id="{96C7C7D6-2494-0316-2EA7-9CF7EE41CE0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17F9A6A-F2C2-51BF-5D82-A4BD2267A26C}"/>
              </a:ext>
            </a:extLst>
          </p:cNvPr>
          <p:cNvSpPr>
            <a:spLocks noGrp="1"/>
          </p:cNvSpPr>
          <p:nvPr>
            <p:ph type="sldNum" sz="quarter" idx="12"/>
          </p:nvPr>
        </p:nvSpPr>
        <p:spPr/>
        <p:txBody>
          <a:bodyPr/>
          <a:lstStyle/>
          <a:p>
            <a:fld id="{694E9950-0591-45C4-9D99-6254553CD918}" type="slidenum">
              <a:rPr lang="en-US" smtClean="0"/>
              <a:t>‹#›</a:t>
            </a:fld>
            <a:endParaRPr lang="en-US"/>
          </a:p>
        </p:txBody>
      </p:sp>
    </p:spTree>
    <p:extLst>
      <p:ext uri="{BB962C8B-B14F-4D97-AF65-F5344CB8AC3E}">
        <p14:creationId xmlns:p14="http://schemas.microsoft.com/office/powerpoint/2010/main" val="938062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A9D884-4D75-1C5B-694A-0D8E0C13945B}"/>
              </a:ext>
            </a:extLst>
          </p:cNvPr>
          <p:cNvSpPr>
            <a:spLocks noGrp="1"/>
          </p:cNvSpPr>
          <p:nvPr>
            <p:ph type="dt" sz="half" idx="10"/>
          </p:nvPr>
        </p:nvSpPr>
        <p:spPr/>
        <p:txBody>
          <a:bodyPr/>
          <a:lstStyle/>
          <a:p>
            <a:fld id="{225678F1-C098-4E23-ACAD-A3DE3BBF0B65}" type="datetime1">
              <a:rPr lang="en-US" smtClean="0"/>
              <a:t>1/7/2026</a:t>
            </a:fld>
            <a:endParaRPr lang="en-US"/>
          </a:p>
        </p:txBody>
      </p:sp>
      <p:sp>
        <p:nvSpPr>
          <p:cNvPr id="3" name="Footer Placeholder 2">
            <a:extLst>
              <a:ext uri="{FF2B5EF4-FFF2-40B4-BE49-F238E27FC236}">
                <a16:creationId xmlns:a16="http://schemas.microsoft.com/office/drawing/2014/main" id="{57D08B41-7354-0D4A-0CCF-4A18264A974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868CBE3-78AE-A324-F9FA-754D6EE53955}"/>
              </a:ext>
            </a:extLst>
          </p:cNvPr>
          <p:cNvSpPr>
            <a:spLocks noGrp="1"/>
          </p:cNvSpPr>
          <p:nvPr>
            <p:ph type="sldNum" sz="quarter" idx="12"/>
          </p:nvPr>
        </p:nvSpPr>
        <p:spPr/>
        <p:txBody>
          <a:bodyPr/>
          <a:lstStyle/>
          <a:p>
            <a:fld id="{694E9950-0591-45C4-9D99-6254553CD918}" type="slidenum">
              <a:rPr lang="en-US" smtClean="0"/>
              <a:t>‹#›</a:t>
            </a:fld>
            <a:endParaRPr lang="en-US"/>
          </a:p>
        </p:txBody>
      </p:sp>
    </p:spTree>
    <p:extLst>
      <p:ext uri="{BB962C8B-B14F-4D97-AF65-F5344CB8AC3E}">
        <p14:creationId xmlns:p14="http://schemas.microsoft.com/office/powerpoint/2010/main" val="1571548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CA639-7449-6787-B65D-FAB295B2B6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C3D259-E6AE-E223-0990-57FD2B5837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BFB6E1-B9EA-7CC2-78F1-32B6692B57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8977E6-3ECD-64CD-E7C0-CC89D5F692AB}"/>
              </a:ext>
            </a:extLst>
          </p:cNvPr>
          <p:cNvSpPr>
            <a:spLocks noGrp="1"/>
          </p:cNvSpPr>
          <p:nvPr>
            <p:ph type="dt" sz="half" idx="10"/>
          </p:nvPr>
        </p:nvSpPr>
        <p:spPr/>
        <p:txBody>
          <a:bodyPr/>
          <a:lstStyle/>
          <a:p>
            <a:fld id="{582ED413-5FF3-4E30-93CB-F02B4FF3A2DF}" type="datetime1">
              <a:rPr lang="en-US" smtClean="0"/>
              <a:t>1/7/2026</a:t>
            </a:fld>
            <a:endParaRPr lang="en-US"/>
          </a:p>
        </p:txBody>
      </p:sp>
      <p:sp>
        <p:nvSpPr>
          <p:cNvPr id="6" name="Footer Placeholder 5">
            <a:extLst>
              <a:ext uri="{FF2B5EF4-FFF2-40B4-BE49-F238E27FC236}">
                <a16:creationId xmlns:a16="http://schemas.microsoft.com/office/drawing/2014/main" id="{2525D0CE-A7FC-3D89-5670-F5B2A47D38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5B1CFE-4F78-6B1E-FB26-9BEC147334C9}"/>
              </a:ext>
            </a:extLst>
          </p:cNvPr>
          <p:cNvSpPr>
            <a:spLocks noGrp="1"/>
          </p:cNvSpPr>
          <p:nvPr>
            <p:ph type="sldNum" sz="quarter" idx="12"/>
          </p:nvPr>
        </p:nvSpPr>
        <p:spPr/>
        <p:txBody>
          <a:bodyPr/>
          <a:lstStyle/>
          <a:p>
            <a:fld id="{694E9950-0591-45C4-9D99-6254553CD918}" type="slidenum">
              <a:rPr lang="en-US" smtClean="0"/>
              <a:t>‹#›</a:t>
            </a:fld>
            <a:endParaRPr lang="en-US"/>
          </a:p>
        </p:txBody>
      </p:sp>
    </p:spTree>
    <p:extLst>
      <p:ext uri="{BB962C8B-B14F-4D97-AF65-F5344CB8AC3E}">
        <p14:creationId xmlns:p14="http://schemas.microsoft.com/office/powerpoint/2010/main" val="2316827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87CF7A-C55F-1348-CA73-C51439CBA6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989B401-90AB-17EA-3460-8BCB73DF59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A2F1F-98B2-3F05-678B-E982D5BA39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33B894-5B8F-AB3F-39A1-5848FF156C96}"/>
              </a:ext>
            </a:extLst>
          </p:cNvPr>
          <p:cNvSpPr>
            <a:spLocks noGrp="1"/>
          </p:cNvSpPr>
          <p:nvPr>
            <p:ph type="dt" sz="half" idx="10"/>
          </p:nvPr>
        </p:nvSpPr>
        <p:spPr/>
        <p:txBody>
          <a:bodyPr/>
          <a:lstStyle/>
          <a:p>
            <a:fld id="{B4FD8585-6A27-4EFD-B3CE-2DB277999869}" type="datetime1">
              <a:rPr lang="en-US" smtClean="0"/>
              <a:t>1/7/2026</a:t>
            </a:fld>
            <a:endParaRPr lang="en-US"/>
          </a:p>
        </p:txBody>
      </p:sp>
      <p:sp>
        <p:nvSpPr>
          <p:cNvPr id="6" name="Footer Placeholder 5">
            <a:extLst>
              <a:ext uri="{FF2B5EF4-FFF2-40B4-BE49-F238E27FC236}">
                <a16:creationId xmlns:a16="http://schemas.microsoft.com/office/drawing/2014/main" id="{BFBC0B92-47A4-FC9F-C8DC-84B84990F4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88A029-2964-F698-9B8B-5B3CAB6163B2}"/>
              </a:ext>
            </a:extLst>
          </p:cNvPr>
          <p:cNvSpPr>
            <a:spLocks noGrp="1"/>
          </p:cNvSpPr>
          <p:nvPr>
            <p:ph type="sldNum" sz="quarter" idx="12"/>
          </p:nvPr>
        </p:nvSpPr>
        <p:spPr/>
        <p:txBody>
          <a:bodyPr/>
          <a:lstStyle/>
          <a:p>
            <a:fld id="{694E9950-0591-45C4-9D99-6254553CD918}" type="slidenum">
              <a:rPr lang="en-US" smtClean="0"/>
              <a:t>‹#›</a:t>
            </a:fld>
            <a:endParaRPr lang="en-US"/>
          </a:p>
        </p:txBody>
      </p:sp>
    </p:spTree>
    <p:extLst>
      <p:ext uri="{BB962C8B-B14F-4D97-AF65-F5344CB8AC3E}">
        <p14:creationId xmlns:p14="http://schemas.microsoft.com/office/powerpoint/2010/main" val="1727358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B3FA78-16D5-12F6-1242-177000E1AC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7B012D-4498-CD7C-5116-ED83F9F811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807818-1A42-3BD4-0E37-8E6E5259E0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CFFBC3C-CDCC-4150-8E7B-A4FD80542FB1}" type="datetime1">
              <a:rPr lang="en-US" smtClean="0"/>
              <a:t>1/7/2026</a:t>
            </a:fld>
            <a:endParaRPr lang="en-US"/>
          </a:p>
        </p:txBody>
      </p:sp>
      <p:sp>
        <p:nvSpPr>
          <p:cNvPr id="5" name="Footer Placeholder 4">
            <a:extLst>
              <a:ext uri="{FF2B5EF4-FFF2-40B4-BE49-F238E27FC236}">
                <a16:creationId xmlns:a16="http://schemas.microsoft.com/office/drawing/2014/main" id="{64CCA16D-34BF-2D28-E8F1-22C81762F7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9852096-A4CD-DA08-4EF7-BF8BBEFBA6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94E9950-0591-45C4-9D99-6254553CD918}" type="slidenum">
              <a:rPr lang="en-US" smtClean="0"/>
              <a:t>‹#›</a:t>
            </a:fld>
            <a:endParaRPr lang="en-US"/>
          </a:p>
        </p:txBody>
      </p:sp>
    </p:spTree>
    <p:extLst>
      <p:ext uri="{BB962C8B-B14F-4D97-AF65-F5344CB8AC3E}">
        <p14:creationId xmlns:p14="http://schemas.microsoft.com/office/powerpoint/2010/main" val="11618725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5A292AEA-2528-46C0-B426-95822B6141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8B7B198-E4DF-43CD-AD8C-199884323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32" name="Freeform: Shape 31">
            <a:extLst>
              <a:ext uri="{FF2B5EF4-FFF2-40B4-BE49-F238E27FC236}">
                <a16:creationId xmlns:a16="http://schemas.microsoft.com/office/drawing/2014/main" id="{2BE67753-EA0E-4819-8D22-0B6600CF7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96934" y="3984"/>
            <a:ext cx="9376632" cy="6858000"/>
          </a:xfrm>
          <a:custGeom>
            <a:avLst/>
            <a:gdLst>
              <a:gd name="connsiteX0" fmla="*/ 1691615 w 9376632"/>
              <a:gd name="connsiteY0" fmla="*/ 0 h 6858000"/>
              <a:gd name="connsiteX1" fmla="*/ 7685017 w 9376632"/>
              <a:gd name="connsiteY1" fmla="*/ 0 h 6858000"/>
              <a:gd name="connsiteX2" fmla="*/ 7840634 w 9376632"/>
              <a:gd name="connsiteY2" fmla="*/ 134799 h 6858000"/>
              <a:gd name="connsiteX3" fmla="*/ 9376632 w 9376632"/>
              <a:gd name="connsiteY3" fmla="*/ 3605175 h 6858000"/>
              <a:gd name="connsiteX4" fmla="*/ 8158692 w 9376632"/>
              <a:gd name="connsiteY4" fmla="*/ 6757493 h 6858000"/>
              <a:gd name="connsiteX5" fmla="*/ 8062868 w 9376632"/>
              <a:gd name="connsiteY5" fmla="*/ 6858000 h 6858000"/>
              <a:gd name="connsiteX6" fmla="*/ 1313765 w 9376632"/>
              <a:gd name="connsiteY6" fmla="*/ 6858000 h 6858000"/>
              <a:gd name="connsiteX7" fmla="*/ 1217940 w 9376632"/>
              <a:gd name="connsiteY7" fmla="*/ 6757493 h 6858000"/>
              <a:gd name="connsiteX8" fmla="*/ 0 w 9376632"/>
              <a:gd name="connsiteY8" fmla="*/ 3605175 h 6858000"/>
              <a:gd name="connsiteX9" fmla="*/ 1535999 w 9376632"/>
              <a:gd name="connsiteY9" fmla="*/ 13479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76632" h="6858000">
                <a:moveTo>
                  <a:pt x="1691615" y="0"/>
                </a:moveTo>
                <a:lnTo>
                  <a:pt x="7685017" y="0"/>
                </a:lnTo>
                <a:lnTo>
                  <a:pt x="7840634" y="134799"/>
                </a:lnTo>
                <a:cubicBezTo>
                  <a:pt x="8784230" y="992423"/>
                  <a:pt x="9376632" y="2229618"/>
                  <a:pt x="9376632" y="3605175"/>
                </a:cubicBezTo>
                <a:cubicBezTo>
                  <a:pt x="9376632" y="4818903"/>
                  <a:pt x="8915419" y="5924908"/>
                  <a:pt x="8158692" y="6757493"/>
                </a:cubicBezTo>
                <a:lnTo>
                  <a:pt x="8062868" y="6858000"/>
                </a:lnTo>
                <a:lnTo>
                  <a:pt x="1313765" y="6858000"/>
                </a:lnTo>
                <a:lnTo>
                  <a:pt x="1217940" y="6757493"/>
                </a:lnTo>
                <a:cubicBezTo>
                  <a:pt x="461213" y="5924908"/>
                  <a:pt x="0" y="4818903"/>
                  <a:pt x="0" y="3605175"/>
                </a:cubicBezTo>
                <a:cubicBezTo>
                  <a:pt x="0" y="2229618"/>
                  <a:pt x="592403" y="992423"/>
                  <a:pt x="1535999" y="134799"/>
                </a:cubicBezTo>
                <a:close/>
              </a:path>
            </a:pathLst>
          </a:cu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4" name="Group 33">
            <a:extLst>
              <a:ext uri="{FF2B5EF4-FFF2-40B4-BE49-F238E27FC236}">
                <a16:creationId xmlns:a16="http://schemas.microsoft.com/office/drawing/2014/main" id="{D76D63AC-0421-45EC-B383-E79A61A78C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6937"/>
            <a:chExt cx="9772765" cy="6858000"/>
          </a:xfrm>
          <a:solidFill>
            <a:schemeClr val="bg1">
              <a:alpha val="30000"/>
            </a:schemeClr>
          </a:solidFill>
        </p:grpSpPr>
        <p:sp>
          <p:nvSpPr>
            <p:cNvPr id="35" name="Freeform: Shape 34">
              <a:extLst>
                <a:ext uri="{FF2B5EF4-FFF2-40B4-BE49-F238E27FC236}">
                  <a16:creationId xmlns:a16="http://schemas.microsoft.com/office/drawing/2014/main" id="{B997A32E-7032-4107-9C8B-99DB59EDD5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6" name="Freeform: Shape 35">
              <a:extLst>
                <a:ext uri="{FF2B5EF4-FFF2-40B4-BE49-F238E27FC236}">
                  <a16:creationId xmlns:a16="http://schemas.microsoft.com/office/drawing/2014/main" id="{943BB27F-1470-42CA-91FF-D94BC691C8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7" name="Freeform: Shape 36">
              <a:extLst>
                <a:ext uri="{FF2B5EF4-FFF2-40B4-BE49-F238E27FC236}">
                  <a16:creationId xmlns:a16="http://schemas.microsoft.com/office/drawing/2014/main" id="{E997B002-17FD-47B3-A06A-76802FE15C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37">
              <a:extLst>
                <a:ext uri="{FF2B5EF4-FFF2-40B4-BE49-F238E27FC236}">
                  <a16:creationId xmlns:a16="http://schemas.microsoft.com/office/drawing/2014/main" id="{E401EA35-9D2E-43B7-860F-EBB8A6C3E0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38">
              <a:extLst>
                <a:ext uri="{FF2B5EF4-FFF2-40B4-BE49-F238E27FC236}">
                  <a16:creationId xmlns:a16="http://schemas.microsoft.com/office/drawing/2014/main" id="{F8C44827-3D81-4FF9-B4A5-5650D1B20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0" name="Freeform: Shape 39">
              <a:extLst>
                <a:ext uri="{FF2B5EF4-FFF2-40B4-BE49-F238E27FC236}">
                  <a16:creationId xmlns:a16="http://schemas.microsoft.com/office/drawing/2014/main" id="{F613D97F-F6DF-4D32-AD91-209A80E7A2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1" name="Freeform: Shape 40">
              <a:extLst>
                <a:ext uri="{FF2B5EF4-FFF2-40B4-BE49-F238E27FC236}">
                  <a16:creationId xmlns:a16="http://schemas.microsoft.com/office/drawing/2014/main" id="{82B0ED5C-927D-4C5F-8F27-1B403820B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grpSp>
      <p:sp>
        <p:nvSpPr>
          <p:cNvPr id="2" name="Title 1">
            <a:extLst>
              <a:ext uri="{FF2B5EF4-FFF2-40B4-BE49-F238E27FC236}">
                <a16:creationId xmlns:a16="http://schemas.microsoft.com/office/drawing/2014/main" id="{F34304AC-33E4-3E5D-372D-423BA8ABE044}"/>
              </a:ext>
            </a:extLst>
          </p:cNvPr>
          <p:cNvSpPr>
            <a:spLocks noGrp="1"/>
          </p:cNvSpPr>
          <p:nvPr>
            <p:ph type="ctrTitle"/>
          </p:nvPr>
        </p:nvSpPr>
        <p:spPr>
          <a:xfrm>
            <a:off x="3295413" y="1164567"/>
            <a:ext cx="5667431" cy="3174518"/>
          </a:xfrm>
        </p:spPr>
        <p:txBody>
          <a:bodyPr anchor="b">
            <a:normAutofit/>
          </a:bodyPr>
          <a:lstStyle/>
          <a:p>
            <a:r>
              <a:rPr lang="en-US" sz="6600" dirty="0">
                <a:solidFill>
                  <a:schemeClr val="tx2"/>
                </a:solidFill>
              </a:rPr>
              <a:t>Wood Products Manufacturers and Act 250</a:t>
            </a:r>
          </a:p>
        </p:txBody>
      </p:sp>
      <p:sp>
        <p:nvSpPr>
          <p:cNvPr id="3" name="Subtitle 2">
            <a:extLst>
              <a:ext uri="{FF2B5EF4-FFF2-40B4-BE49-F238E27FC236}">
                <a16:creationId xmlns:a16="http://schemas.microsoft.com/office/drawing/2014/main" id="{B9416349-2FD2-7216-EB64-5B6407767E37}"/>
              </a:ext>
            </a:extLst>
          </p:cNvPr>
          <p:cNvSpPr>
            <a:spLocks noGrp="1"/>
          </p:cNvSpPr>
          <p:nvPr>
            <p:ph type="subTitle" idx="1"/>
          </p:nvPr>
        </p:nvSpPr>
        <p:spPr>
          <a:xfrm>
            <a:off x="3500731" y="5257503"/>
            <a:ext cx="5188034" cy="682079"/>
          </a:xfrm>
        </p:spPr>
        <p:txBody>
          <a:bodyPr>
            <a:normAutofit/>
          </a:bodyPr>
          <a:lstStyle/>
          <a:p>
            <a:r>
              <a:rPr lang="en-US" sz="1500" dirty="0">
                <a:solidFill>
                  <a:schemeClr val="tx2"/>
                </a:solidFill>
              </a:rPr>
              <a:t>Ellen Czajkowski, Office of Legislative Counsel</a:t>
            </a:r>
          </a:p>
          <a:p>
            <a:r>
              <a:rPr lang="en-US" sz="1500" dirty="0">
                <a:solidFill>
                  <a:schemeClr val="tx2"/>
                </a:solidFill>
              </a:rPr>
              <a:t>7 January 2026</a:t>
            </a:r>
          </a:p>
          <a:p>
            <a:endParaRPr lang="en-US" sz="1500" dirty="0">
              <a:solidFill>
                <a:schemeClr val="tx2"/>
              </a:solidFill>
            </a:endParaRPr>
          </a:p>
        </p:txBody>
      </p:sp>
      <p:grpSp>
        <p:nvGrpSpPr>
          <p:cNvPr id="43" name="Group 42">
            <a:extLst>
              <a:ext uri="{FF2B5EF4-FFF2-40B4-BE49-F238E27FC236}">
                <a16:creationId xmlns:a16="http://schemas.microsoft.com/office/drawing/2014/main" id="{87F87F1B-42BA-4AC7-A4E2-41544DDB2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4155"/>
            <a:ext cx="2514948" cy="2174333"/>
            <a:chOff x="-305" y="-4155"/>
            <a:chExt cx="2514948" cy="2174333"/>
          </a:xfrm>
        </p:grpSpPr>
        <p:sp>
          <p:nvSpPr>
            <p:cNvPr id="44" name="Freeform: Shape 43">
              <a:extLst>
                <a:ext uri="{FF2B5EF4-FFF2-40B4-BE49-F238E27FC236}">
                  <a16:creationId xmlns:a16="http://schemas.microsoft.com/office/drawing/2014/main" id="{68B53067-4E48-4E71-A6A9-A8CAABAFB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Freeform: Shape 44">
              <a:extLst>
                <a:ext uri="{FF2B5EF4-FFF2-40B4-BE49-F238E27FC236}">
                  <a16:creationId xmlns:a16="http://schemas.microsoft.com/office/drawing/2014/main" id="{06D1A0D3-4BB8-41D9-9CE7-2884C83F44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Shape 45">
              <a:extLst>
                <a:ext uri="{FF2B5EF4-FFF2-40B4-BE49-F238E27FC236}">
                  <a16:creationId xmlns:a16="http://schemas.microsoft.com/office/drawing/2014/main" id="{81E20F06-3B09-4B89-A36B-AB8BFBCCA5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47" name="Freeform: Shape 46">
              <a:extLst>
                <a:ext uri="{FF2B5EF4-FFF2-40B4-BE49-F238E27FC236}">
                  <a16:creationId xmlns:a16="http://schemas.microsoft.com/office/drawing/2014/main" id="{DAE6C3D7-7D5B-4926-877D-45F117BB6B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 name="Slide Number Placeholder 4">
            <a:extLst>
              <a:ext uri="{FF2B5EF4-FFF2-40B4-BE49-F238E27FC236}">
                <a16:creationId xmlns:a16="http://schemas.microsoft.com/office/drawing/2014/main" id="{3988A6F9-A2CA-1DC1-BBF4-AAD34C9DD3F9}"/>
              </a:ext>
            </a:extLst>
          </p:cNvPr>
          <p:cNvSpPr>
            <a:spLocks noGrp="1"/>
          </p:cNvSpPr>
          <p:nvPr>
            <p:ph type="sldNum" sz="quarter" idx="12"/>
          </p:nvPr>
        </p:nvSpPr>
        <p:spPr>
          <a:xfrm>
            <a:off x="8610600" y="6356350"/>
            <a:ext cx="2743200" cy="365125"/>
          </a:xfrm>
        </p:spPr>
        <p:txBody>
          <a:bodyPr>
            <a:normAutofit/>
          </a:bodyPr>
          <a:lstStyle/>
          <a:p>
            <a:pPr>
              <a:spcAft>
                <a:spcPts val="600"/>
              </a:spcAft>
            </a:pPr>
            <a:fld id="{694E9950-0591-45C4-9D99-6254553CD918}" type="slidenum">
              <a:rPr lang="en-US"/>
              <a:pPr>
                <a:spcAft>
                  <a:spcPts val="600"/>
                </a:spcAft>
              </a:pPr>
              <a:t>1</a:t>
            </a:fld>
            <a:endParaRPr lang="en-US"/>
          </a:p>
        </p:txBody>
      </p:sp>
      <p:grpSp>
        <p:nvGrpSpPr>
          <p:cNvPr id="49" name="Group 48">
            <a:extLst>
              <a:ext uri="{FF2B5EF4-FFF2-40B4-BE49-F238E27FC236}">
                <a16:creationId xmlns:a16="http://schemas.microsoft.com/office/drawing/2014/main" id="{967346A5-7569-4F15-AB5D-BE3DADF192C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685727" y="4683666"/>
            <a:ext cx="2514948" cy="2174333"/>
            <a:chOff x="-305" y="-4155"/>
            <a:chExt cx="2514948" cy="2174333"/>
          </a:xfrm>
        </p:grpSpPr>
        <p:sp>
          <p:nvSpPr>
            <p:cNvPr id="50" name="Freeform: Shape 49">
              <a:extLst>
                <a:ext uri="{FF2B5EF4-FFF2-40B4-BE49-F238E27FC236}">
                  <a16:creationId xmlns:a16="http://schemas.microsoft.com/office/drawing/2014/main" id="{E1951533-A568-4765-AB1F-F71D9AFDE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Freeform: Shape 50">
              <a:extLst>
                <a:ext uri="{FF2B5EF4-FFF2-40B4-BE49-F238E27FC236}">
                  <a16:creationId xmlns:a16="http://schemas.microsoft.com/office/drawing/2014/main" id="{A7214F52-4F3F-4C96-A62E-F1401D6C04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reeform: Shape 51">
              <a:extLst>
                <a:ext uri="{FF2B5EF4-FFF2-40B4-BE49-F238E27FC236}">
                  <a16:creationId xmlns:a16="http://schemas.microsoft.com/office/drawing/2014/main" id="{023146A1-291C-4FA0-AB5B-EB04D42398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53" name="Freeform: Shape 52">
              <a:extLst>
                <a:ext uri="{FF2B5EF4-FFF2-40B4-BE49-F238E27FC236}">
                  <a16:creationId xmlns:a16="http://schemas.microsoft.com/office/drawing/2014/main" id="{62977932-2B03-4899-8306-5002CEE68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285325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4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038248A-211C-4EEC-8401-C761B929FB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30A849F-66D9-40C8-BEC8-35AFF8F456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59B502F3-2FD2-86E4-929C-6F8FE6294460}"/>
              </a:ext>
            </a:extLst>
          </p:cNvPr>
          <p:cNvSpPr>
            <a:spLocks noGrp="1"/>
          </p:cNvSpPr>
          <p:nvPr>
            <p:ph type="title"/>
          </p:nvPr>
        </p:nvSpPr>
        <p:spPr>
          <a:xfrm>
            <a:off x="1064926" y="352992"/>
            <a:ext cx="9833548" cy="589983"/>
          </a:xfrm>
        </p:spPr>
        <p:txBody>
          <a:bodyPr anchor="b">
            <a:normAutofit/>
          </a:bodyPr>
          <a:lstStyle/>
          <a:p>
            <a:pPr algn="ctr"/>
            <a:r>
              <a:rPr lang="en-US" sz="3600" dirty="0">
                <a:solidFill>
                  <a:schemeClr val="tx2"/>
                </a:solidFill>
              </a:rPr>
              <a:t>Treatment for purposes of Act 250</a:t>
            </a:r>
          </a:p>
        </p:txBody>
      </p:sp>
      <p:grpSp>
        <p:nvGrpSpPr>
          <p:cNvPr id="13" name="Group 12">
            <a:extLst>
              <a:ext uri="{FF2B5EF4-FFF2-40B4-BE49-F238E27FC236}">
                <a16:creationId xmlns:a16="http://schemas.microsoft.com/office/drawing/2014/main" id="{04542298-A2B1-480F-A11C-A40EDD19B8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89890" y="0"/>
            <a:ext cx="3902110" cy="2382977"/>
            <a:chOff x="6867015" y="-1"/>
            <a:chExt cx="5324985" cy="3251912"/>
          </a:xfrm>
          <a:solidFill>
            <a:schemeClr val="accent5">
              <a:alpha val="10000"/>
            </a:schemeClr>
          </a:solidFill>
        </p:grpSpPr>
        <p:sp>
          <p:nvSpPr>
            <p:cNvPr id="14" name="Freeform: Shape 13">
              <a:extLst>
                <a:ext uri="{FF2B5EF4-FFF2-40B4-BE49-F238E27FC236}">
                  <a16:creationId xmlns:a16="http://schemas.microsoft.com/office/drawing/2014/main" id="{74AEB45E-B965-46A0-8557-C646B5011B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921A22C7-11AD-44B0-9BF7-6E3A458215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87049D82-B7F3-4192-8337-4BDB16955E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24A7FAD9-577C-4D2E-A3B5-C6D0A39D4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675CE404-D106-D695-1532-7B79E266CA26}"/>
              </a:ext>
            </a:extLst>
          </p:cNvPr>
          <p:cNvSpPr>
            <a:spLocks noGrp="1"/>
          </p:cNvSpPr>
          <p:nvPr>
            <p:ph idx="1"/>
          </p:nvPr>
        </p:nvSpPr>
        <p:spPr>
          <a:xfrm>
            <a:off x="428625" y="1171575"/>
            <a:ext cx="11515725" cy="5184772"/>
          </a:xfrm>
        </p:spPr>
        <p:txBody>
          <a:bodyPr>
            <a:normAutofit lnSpcReduction="10000"/>
          </a:bodyPr>
          <a:lstStyle/>
          <a:p>
            <a:r>
              <a:rPr lang="en-US" sz="2400" b="1" dirty="0">
                <a:solidFill>
                  <a:schemeClr val="tx2"/>
                </a:solidFill>
              </a:rPr>
              <a:t>Logging and forestry below 2,500ft in elevation- exempt</a:t>
            </a:r>
          </a:p>
          <a:p>
            <a:endParaRPr lang="en-US" sz="2400" b="1" dirty="0">
              <a:solidFill>
                <a:schemeClr val="tx2"/>
              </a:solidFill>
            </a:endParaRPr>
          </a:p>
          <a:p>
            <a:pPr marL="0" indent="0">
              <a:buNone/>
            </a:pPr>
            <a:r>
              <a:rPr lang="en-US" sz="2400" dirty="0">
                <a:solidFill>
                  <a:schemeClr val="tx2"/>
                </a:solidFill>
              </a:rPr>
              <a:t>6001- Act 250 Definitions</a:t>
            </a:r>
          </a:p>
          <a:p>
            <a:endParaRPr lang="en-US" sz="2400" dirty="0">
              <a:solidFill>
                <a:schemeClr val="tx2"/>
              </a:solidFill>
            </a:endParaRPr>
          </a:p>
          <a:p>
            <a:pPr marL="0" indent="0">
              <a:buNone/>
            </a:pPr>
            <a:r>
              <a:rPr lang="en-US" sz="2400" dirty="0">
                <a:solidFill>
                  <a:schemeClr val="tx2"/>
                </a:solidFill>
              </a:rPr>
              <a:t>(44) “Wood products manufacturer” means a manufacturer that aggregates wood products from forestry operations and adds value through processing or marketing in the wood products supply chain or directly to consumers through retail sales. “Wood products manufacturer” includes sawmills; veneer mills; pulp mills; pellet mills; producers of firewood, woodchips, mulch, and fuel wood; and log and pulp concentration yards. “Wood products manufacturer” does not include facilities that purchase, market, and resell finished goods, such as wood furniture, wood pellets, and milled lumber, without first receiving wood products from forestry operations. </a:t>
            </a:r>
          </a:p>
          <a:p>
            <a:pPr marL="0" indent="0">
              <a:buNone/>
            </a:pPr>
            <a:r>
              <a:rPr lang="en-US" sz="2400" dirty="0">
                <a:solidFill>
                  <a:schemeClr val="tx2"/>
                </a:solidFill>
              </a:rPr>
              <a:t>(43) “Wood product” means logs, pulpwood, veneer wood, bolt wood, wood chips, stud wood, poles, pilings, biomass, fuel wood, maple sap, and bark.</a:t>
            </a:r>
          </a:p>
          <a:p>
            <a:endParaRPr lang="en-US" sz="1100" dirty="0">
              <a:solidFill>
                <a:schemeClr val="tx2"/>
              </a:solidFill>
            </a:endParaRPr>
          </a:p>
        </p:txBody>
      </p:sp>
      <p:grpSp>
        <p:nvGrpSpPr>
          <p:cNvPr id="19" name="Group 18">
            <a:extLst>
              <a:ext uri="{FF2B5EF4-FFF2-40B4-BE49-F238E27FC236}">
                <a16:creationId xmlns:a16="http://schemas.microsoft.com/office/drawing/2014/main" id="{2A5C9C35-2375-49EB-B99C-17C87D42FE7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82671"/>
            <a:ext cx="2898948" cy="2175328"/>
            <a:chOff x="-305" y="-1"/>
            <a:chExt cx="3832880" cy="2876136"/>
          </a:xfrm>
        </p:grpSpPr>
        <p:sp>
          <p:nvSpPr>
            <p:cNvPr id="20" name="Freeform: Shape 19">
              <a:extLst>
                <a:ext uri="{FF2B5EF4-FFF2-40B4-BE49-F238E27FC236}">
                  <a16:creationId xmlns:a16="http://schemas.microsoft.com/office/drawing/2014/main" id="{7BE7B8C5-3FC9-47E9-B555-AFCB849A4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615B6EFE-6DC2-4A72-AC12-BCCC3638A6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AE8C1B65-6799-4DD1-B262-01901DA126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03829674-8FAF-4E90-9FB7-C6CE17839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Slide Number Placeholder 3">
            <a:extLst>
              <a:ext uri="{FF2B5EF4-FFF2-40B4-BE49-F238E27FC236}">
                <a16:creationId xmlns:a16="http://schemas.microsoft.com/office/drawing/2014/main" id="{4EBF37E9-1E02-B33D-23F9-5D5C212E598F}"/>
              </a:ext>
            </a:extLst>
          </p:cNvPr>
          <p:cNvSpPr>
            <a:spLocks noGrp="1"/>
          </p:cNvSpPr>
          <p:nvPr>
            <p:ph type="sldNum" sz="quarter" idx="12"/>
          </p:nvPr>
        </p:nvSpPr>
        <p:spPr>
          <a:xfrm>
            <a:off x="8610600" y="6356350"/>
            <a:ext cx="2743200" cy="365125"/>
          </a:xfrm>
        </p:spPr>
        <p:txBody>
          <a:bodyPr>
            <a:normAutofit/>
          </a:bodyPr>
          <a:lstStyle/>
          <a:p>
            <a:pPr>
              <a:spcAft>
                <a:spcPts val="600"/>
              </a:spcAft>
            </a:pPr>
            <a:fld id="{694E9950-0591-45C4-9D99-6254553CD918}" type="slidenum">
              <a:rPr lang="en-US" smtClean="0"/>
              <a:pPr>
                <a:spcAft>
                  <a:spcPts val="600"/>
                </a:spcAft>
              </a:pPr>
              <a:t>2</a:t>
            </a:fld>
            <a:endParaRPr lang="en-US"/>
          </a:p>
        </p:txBody>
      </p:sp>
    </p:spTree>
    <p:extLst>
      <p:ext uri="{BB962C8B-B14F-4D97-AF65-F5344CB8AC3E}">
        <p14:creationId xmlns:p14="http://schemas.microsoft.com/office/powerpoint/2010/main" val="1309273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4" name="Freeform: Shape 13">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6C270822-4E6B-AC9D-2F59-1FA9477A59DE}"/>
              </a:ext>
            </a:extLst>
          </p:cNvPr>
          <p:cNvSpPr>
            <a:spLocks noGrp="1"/>
          </p:cNvSpPr>
          <p:nvPr>
            <p:ph type="title"/>
          </p:nvPr>
        </p:nvSpPr>
        <p:spPr>
          <a:xfrm>
            <a:off x="150576" y="-48705"/>
            <a:ext cx="5754696" cy="1837349"/>
          </a:xfrm>
        </p:spPr>
        <p:txBody>
          <a:bodyPr>
            <a:normAutofit/>
          </a:bodyPr>
          <a:lstStyle/>
          <a:p>
            <a:pPr algn="ctr"/>
            <a:r>
              <a:rPr lang="en-US" sz="3600" dirty="0">
                <a:solidFill>
                  <a:schemeClr val="tx2"/>
                </a:solidFill>
              </a:rPr>
              <a:t>10 V.S.A. 6084(g) (2017)</a:t>
            </a:r>
          </a:p>
        </p:txBody>
      </p:sp>
      <p:sp>
        <p:nvSpPr>
          <p:cNvPr id="3" name="Content Placeholder 2">
            <a:extLst>
              <a:ext uri="{FF2B5EF4-FFF2-40B4-BE49-F238E27FC236}">
                <a16:creationId xmlns:a16="http://schemas.microsoft.com/office/drawing/2014/main" id="{20480246-8496-54EB-A930-DA404B6E4213}"/>
              </a:ext>
            </a:extLst>
          </p:cNvPr>
          <p:cNvSpPr>
            <a:spLocks noGrp="1"/>
          </p:cNvSpPr>
          <p:nvPr>
            <p:ph idx="1"/>
          </p:nvPr>
        </p:nvSpPr>
        <p:spPr>
          <a:xfrm>
            <a:off x="323850" y="1788644"/>
            <a:ext cx="11717574" cy="4562514"/>
          </a:xfrm>
        </p:spPr>
        <p:txBody>
          <a:bodyPr anchor="t">
            <a:normAutofit lnSpcReduction="10000"/>
          </a:bodyPr>
          <a:lstStyle/>
          <a:p>
            <a:pPr marL="0" indent="0">
              <a:buNone/>
            </a:pPr>
            <a:r>
              <a:rPr lang="en-US" sz="2400" dirty="0">
                <a:solidFill>
                  <a:schemeClr val="tx2"/>
                </a:solidFill>
              </a:rPr>
              <a:t>(g) When an application concerns the construction of improvements for one of the following, the application shall be processed as a minor application in accordance with subsections (b) through (e) of this section:</a:t>
            </a:r>
          </a:p>
          <a:p>
            <a:endParaRPr lang="en-US" sz="2400" dirty="0">
              <a:solidFill>
                <a:schemeClr val="tx2"/>
              </a:solidFill>
            </a:endParaRPr>
          </a:p>
          <a:p>
            <a:pPr marL="0" indent="0">
              <a:buNone/>
            </a:pPr>
            <a:r>
              <a:rPr lang="en-US" sz="2400" dirty="0">
                <a:solidFill>
                  <a:schemeClr val="tx2"/>
                </a:solidFill>
              </a:rPr>
              <a:t>	(1) a sawmill that produces three and one-half million board feet or less annually; or</a:t>
            </a:r>
          </a:p>
          <a:p>
            <a:pPr marL="0" indent="0">
              <a:buNone/>
            </a:pPr>
            <a:r>
              <a:rPr lang="en-US" sz="2400" dirty="0">
                <a:solidFill>
                  <a:schemeClr val="tx2"/>
                </a:solidFill>
              </a:rPr>
              <a:t>	(2) an operation that involves the primary processing of forest products of commercial value and that annually produces:</a:t>
            </a:r>
          </a:p>
          <a:p>
            <a:endParaRPr lang="en-US" sz="2400" dirty="0">
              <a:solidFill>
                <a:schemeClr val="tx2"/>
              </a:solidFill>
            </a:endParaRPr>
          </a:p>
          <a:p>
            <a:pPr marL="0" indent="0">
              <a:buNone/>
            </a:pPr>
            <a:r>
              <a:rPr lang="en-US" sz="2400" dirty="0">
                <a:solidFill>
                  <a:schemeClr val="tx2"/>
                </a:solidFill>
              </a:rPr>
              <a:t>	(A) 3,500 cords or less of firewood or cordwood; or</a:t>
            </a:r>
          </a:p>
          <a:p>
            <a:endParaRPr lang="en-US" sz="2400" dirty="0">
              <a:solidFill>
                <a:schemeClr val="tx2"/>
              </a:solidFill>
            </a:endParaRPr>
          </a:p>
          <a:p>
            <a:pPr marL="0" indent="0">
              <a:buNone/>
            </a:pPr>
            <a:r>
              <a:rPr lang="en-US" sz="2400" dirty="0">
                <a:solidFill>
                  <a:schemeClr val="tx2"/>
                </a:solidFill>
              </a:rPr>
              <a:t>	(B) 10,000 tons or less of bole wood, whole tree chips, or wood pellets.</a:t>
            </a:r>
          </a:p>
        </p:txBody>
      </p:sp>
      <p:grpSp>
        <p:nvGrpSpPr>
          <p:cNvPr id="19" name="Group 18">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20" name="Freeform: Shape 19">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3" name="Freeform: Shape 22">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Slide Number Placeholder 3">
            <a:extLst>
              <a:ext uri="{FF2B5EF4-FFF2-40B4-BE49-F238E27FC236}">
                <a16:creationId xmlns:a16="http://schemas.microsoft.com/office/drawing/2014/main" id="{9ACBB54D-36AE-7B40-2028-576278928E25}"/>
              </a:ext>
            </a:extLst>
          </p:cNvPr>
          <p:cNvSpPr>
            <a:spLocks noGrp="1"/>
          </p:cNvSpPr>
          <p:nvPr>
            <p:ph type="sldNum" sz="quarter" idx="12"/>
          </p:nvPr>
        </p:nvSpPr>
        <p:spPr>
          <a:xfrm>
            <a:off x="8610600" y="6356350"/>
            <a:ext cx="2743200" cy="365125"/>
          </a:xfrm>
        </p:spPr>
        <p:txBody>
          <a:bodyPr>
            <a:normAutofit/>
          </a:bodyPr>
          <a:lstStyle/>
          <a:p>
            <a:pPr>
              <a:spcAft>
                <a:spcPts val="600"/>
              </a:spcAft>
            </a:pPr>
            <a:fld id="{694E9950-0591-45C4-9D99-6254553CD918}" type="slidenum">
              <a:rPr lang="en-US" smtClean="0"/>
              <a:pPr>
                <a:spcAft>
                  <a:spcPts val="600"/>
                </a:spcAft>
              </a:pPr>
              <a:t>3</a:t>
            </a:fld>
            <a:endParaRPr lang="en-US"/>
          </a:p>
        </p:txBody>
      </p:sp>
    </p:spTree>
    <p:extLst>
      <p:ext uri="{BB962C8B-B14F-4D97-AF65-F5344CB8AC3E}">
        <p14:creationId xmlns:p14="http://schemas.microsoft.com/office/powerpoint/2010/main" val="2598187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3C823D3-D619-407C-89E0-C6F6B1E7A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47F8E3E-2FFA-4A0F-B3C7-E57ADDCFB4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A907D8A0-85E9-5EAA-2006-F0BA52A1461F}"/>
              </a:ext>
            </a:extLst>
          </p:cNvPr>
          <p:cNvSpPr>
            <a:spLocks noGrp="1"/>
          </p:cNvSpPr>
          <p:nvPr>
            <p:ph type="title"/>
          </p:nvPr>
        </p:nvSpPr>
        <p:spPr>
          <a:xfrm>
            <a:off x="148652" y="266239"/>
            <a:ext cx="11333106" cy="1325563"/>
          </a:xfrm>
        </p:spPr>
        <p:txBody>
          <a:bodyPr anchor="b">
            <a:normAutofit fontScale="90000"/>
          </a:bodyPr>
          <a:lstStyle/>
          <a:p>
            <a:pPr algn="ctr"/>
            <a:r>
              <a:rPr lang="en-US" sz="3100" dirty="0">
                <a:solidFill>
                  <a:schemeClr val="tx2"/>
                </a:solidFill>
                <a:latin typeface="Aptos" panose="02110004020202020204"/>
                <a:ea typeface="+mn-ea"/>
                <a:cs typeface="+mn-cs"/>
              </a:rPr>
              <a:t>6086(c)(2) Permit conditions on a wood products manufacturer. (2022)</a:t>
            </a:r>
            <a:br>
              <a:rPr lang="en-US" sz="3600" dirty="0">
                <a:solidFill>
                  <a:schemeClr val="tx2"/>
                </a:solidFill>
                <a:latin typeface="Aptos" panose="02110004020202020204"/>
                <a:ea typeface="+mn-ea"/>
                <a:cs typeface="+mn-cs"/>
              </a:rPr>
            </a:br>
            <a:endParaRPr lang="en-US" sz="3600" dirty="0">
              <a:solidFill>
                <a:schemeClr val="tx2"/>
              </a:solidFill>
            </a:endParaRPr>
          </a:p>
        </p:txBody>
      </p:sp>
      <p:grpSp>
        <p:nvGrpSpPr>
          <p:cNvPr id="13" name="Group 12">
            <a:extLst>
              <a:ext uri="{FF2B5EF4-FFF2-40B4-BE49-F238E27FC236}">
                <a16:creationId xmlns:a16="http://schemas.microsoft.com/office/drawing/2014/main" id="{33D939F1-7ABE-4D0E-946A-43F37F556A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3346102" cy="2510865"/>
            <a:chOff x="-305" y="-1"/>
            <a:chExt cx="3832880" cy="2876136"/>
          </a:xfrm>
        </p:grpSpPr>
        <p:sp>
          <p:nvSpPr>
            <p:cNvPr id="14" name="Freeform: Shape 13">
              <a:extLst>
                <a:ext uri="{FF2B5EF4-FFF2-40B4-BE49-F238E27FC236}">
                  <a16:creationId xmlns:a16="http://schemas.microsoft.com/office/drawing/2014/main" id="{63FE0426-0FE4-451E-A8BB-08DA6A6AC2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4A32F7E8-35B4-451F-AA07-AECF7CA1D5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E1097796-C3C8-4772-9EBD-9F5CA368F5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EC4BC137-BB50-4235-A83F-4B4EEE1590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F8A53E6A-926C-15EE-FD9C-7331ADA3A10E}"/>
              </a:ext>
            </a:extLst>
          </p:cNvPr>
          <p:cNvSpPr>
            <a:spLocks noGrp="1"/>
          </p:cNvSpPr>
          <p:nvPr>
            <p:ph idx="1"/>
          </p:nvPr>
        </p:nvSpPr>
        <p:spPr>
          <a:xfrm>
            <a:off x="433324" y="1173192"/>
            <a:ext cx="11333106" cy="5183157"/>
          </a:xfrm>
        </p:spPr>
        <p:txBody>
          <a:bodyPr>
            <a:normAutofit fontScale="92500" lnSpcReduction="20000"/>
          </a:bodyPr>
          <a:lstStyle/>
          <a:p>
            <a:pPr marL="685800" marR="0" lvl="1" indent="-228600" defTabSz="914400" rtl="0" eaLnBrk="1" fontAlgn="auto" latinLnBrk="0" hangingPunct="1">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chemeClr val="tx2"/>
                </a:solidFill>
                <a:effectLst/>
                <a:uLnTx/>
                <a:uFillTx/>
                <a:latin typeface="Aptos" panose="02110004020202020204"/>
                <a:ea typeface="+mn-ea"/>
                <a:cs typeface="+mn-cs"/>
              </a:rPr>
              <a:t>(A) When issuing a permit with conditions on wood products manufacturing and delivery, the District Commission shall account for the seasonal, weather-dependent, land-dependent, and varied conditions unique to the industry.</a:t>
            </a:r>
          </a:p>
          <a:p>
            <a:pPr marL="685800" marR="0" lvl="1" indent="-228600" defTabSz="914400" rtl="0" eaLnBrk="1" fontAlgn="auto" latinLnBrk="0" hangingPunct="1">
              <a:spcBef>
                <a:spcPts val="50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schemeClr val="tx2"/>
              </a:solidFill>
              <a:effectLst/>
              <a:uLnTx/>
              <a:uFillTx/>
              <a:latin typeface="Aptos" panose="02110004020202020204"/>
              <a:ea typeface="+mn-ea"/>
              <a:cs typeface="+mn-cs"/>
            </a:endParaRPr>
          </a:p>
          <a:p>
            <a:pPr marL="685800" marR="0" lvl="1" indent="-228600" defTabSz="914400" rtl="0" eaLnBrk="1" fontAlgn="auto" latinLnBrk="0" hangingPunct="1">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chemeClr val="tx2"/>
                </a:solidFill>
                <a:effectLst/>
                <a:uLnTx/>
                <a:uFillTx/>
                <a:latin typeface="Aptos" panose="02110004020202020204"/>
                <a:ea typeface="+mn-ea"/>
                <a:cs typeface="+mn-cs"/>
              </a:rPr>
              <a:t>(B) A permit condition that sets </a:t>
            </a:r>
            <a:r>
              <a:rPr kumimoji="0" lang="en-US" sz="2000" b="0" i="0" u="sng" strike="noStrike" kern="1200" cap="none" spc="0" normalizeH="0" baseline="0" noProof="0" dirty="0">
                <a:ln>
                  <a:noFill/>
                </a:ln>
                <a:solidFill>
                  <a:schemeClr val="tx2"/>
                </a:solidFill>
                <a:effectLst/>
                <a:uLnTx/>
                <a:uFillTx/>
                <a:latin typeface="Aptos" panose="02110004020202020204"/>
                <a:ea typeface="+mn-ea"/>
                <a:cs typeface="+mn-cs"/>
              </a:rPr>
              <a:t>hours of operation</a:t>
            </a:r>
            <a:r>
              <a:rPr kumimoji="0" lang="en-US" sz="2000" b="0" i="0" strike="noStrike" kern="1200" cap="none" spc="0" normalizeH="0" baseline="0" noProof="0" dirty="0">
                <a:ln>
                  <a:noFill/>
                </a:ln>
                <a:solidFill>
                  <a:schemeClr val="tx2"/>
                </a:solidFill>
                <a:effectLst/>
                <a:uLnTx/>
                <a:uFillTx/>
                <a:latin typeface="Aptos" panose="02110004020202020204"/>
                <a:ea typeface="+mn-ea"/>
                <a:cs typeface="+mn-cs"/>
              </a:rPr>
              <a:t> </a:t>
            </a:r>
            <a:r>
              <a:rPr kumimoji="0" lang="en-US" sz="2000" b="0" i="0" u="none" strike="noStrike" kern="1200" cap="none" spc="0" normalizeH="0" baseline="0" noProof="0" dirty="0">
                <a:ln>
                  <a:noFill/>
                </a:ln>
                <a:solidFill>
                  <a:schemeClr val="tx2"/>
                </a:solidFill>
                <a:effectLst/>
                <a:uLnTx/>
                <a:uFillTx/>
                <a:latin typeface="Aptos" panose="02110004020202020204"/>
                <a:ea typeface="+mn-ea"/>
                <a:cs typeface="+mn-cs"/>
              </a:rPr>
              <a:t>for a wood products manufacturer shall only be imposed to mitigate an impact </a:t>
            </a:r>
            <a:r>
              <a:rPr kumimoji="0" lang="en-US" sz="2000" b="0" i="0" u="sng" strike="noStrike" kern="1200" cap="none" spc="0" normalizeH="0" baseline="0" noProof="0" dirty="0">
                <a:ln>
                  <a:noFill/>
                </a:ln>
                <a:solidFill>
                  <a:schemeClr val="tx2"/>
                </a:solidFill>
                <a:effectLst/>
                <a:uLnTx/>
                <a:uFillTx/>
                <a:latin typeface="Aptos" panose="02110004020202020204"/>
                <a:ea typeface="+mn-ea"/>
                <a:cs typeface="+mn-cs"/>
              </a:rPr>
              <a:t>under criteria (1), (5), or (8) </a:t>
            </a:r>
            <a:r>
              <a:rPr kumimoji="0" lang="en-US" sz="2000" b="0" i="0" u="none" strike="noStrike" kern="1200" cap="none" spc="0" normalizeH="0" baseline="0" noProof="0" dirty="0">
                <a:ln>
                  <a:noFill/>
                </a:ln>
                <a:solidFill>
                  <a:schemeClr val="tx2"/>
                </a:solidFill>
                <a:effectLst/>
                <a:uLnTx/>
                <a:uFillTx/>
                <a:latin typeface="Aptos" panose="02110004020202020204"/>
                <a:ea typeface="+mn-ea"/>
                <a:cs typeface="+mn-cs"/>
              </a:rPr>
              <a:t>of this section. If an adverse impact would result, a permit with conditions shall allow the manufacturer to operate while allowing for flexible timing of deliveries of wood products from forestry operations to the manufacturer outside permitted hours of operation, including </a:t>
            </a:r>
            <a:r>
              <a:rPr kumimoji="0" lang="en-US" sz="2000" b="0" i="0" u="sng" strike="noStrike" kern="1200" cap="none" spc="0" normalizeH="0" baseline="0" noProof="0" dirty="0">
                <a:ln>
                  <a:noFill/>
                </a:ln>
                <a:solidFill>
                  <a:schemeClr val="tx2"/>
                </a:solidFill>
                <a:effectLst/>
                <a:uLnTx/>
                <a:uFillTx/>
                <a:latin typeface="Aptos" panose="02110004020202020204"/>
                <a:ea typeface="+mn-ea"/>
                <a:cs typeface="+mn-cs"/>
              </a:rPr>
              <a:t>nights, weekends, and holidays</a:t>
            </a:r>
            <a:r>
              <a:rPr kumimoji="0" lang="en-US" sz="2000" b="0" i="0" u="none" strike="noStrike" kern="1200" cap="none" spc="0" normalizeH="0" baseline="0" noProof="0" dirty="0">
                <a:ln>
                  <a:noFill/>
                </a:ln>
                <a:solidFill>
                  <a:schemeClr val="tx2"/>
                </a:solidFill>
                <a:effectLst/>
                <a:uLnTx/>
                <a:uFillTx/>
                <a:latin typeface="Aptos" panose="02110004020202020204"/>
                <a:ea typeface="+mn-ea"/>
                <a:cs typeface="+mn-cs"/>
              </a:rPr>
              <a:t>, for the number of days demonstrated by the manufacturer as necessary to enable deliveries, </a:t>
            </a:r>
            <a:r>
              <a:rPr kumimoji="0" lang="en-US" sz="2000" b="0" i="0" u="sng" strike="noStrike" kern="1200" cap="none" spc="0" normalizeH="0" baseline="0" noProof="0" dirty="0">
                <a:ln>
                  <a:noFill/>
                </a:ln>
                <a:solidFill>
                  <a:schemeClr val="tx2"/>
                </a:solidFill>
                <a:effectLst/>
                <a:uLnTx/>
                <a:uFillTx/>
                <a:latin typeface="Aptos" panose="02110004020202020204"/>
                <a:ea typeface="+mn-ea"/>
                <a:cs typeface="+mn-cs"/>
              </a:rPr>
              <a:t>not to exceed 90 days per year</a:t>
            </a:r>
            <a:r>
              <a:rPr kumimoji="0" lang="en-US" sz="2000" b="0" i="0" u="none" strike="noStrike" kern="1200" cap="none" spc="0" normalizeH="0" baseline="0" noProof="0" dirty="0">
                <a:ln>
                  <a:noFill/>
                </a:ln>
                <a:solidFill>
                  <a:schemeClr val="tx2"/>
                </a:solidFill>
                <a:effectLst/>
                <a:uLnTx/>
                <a:uFillTx/>
                <a:latin typeface="Aptos" panose="02110004020202020204"/>
                <a:ea typeface="+mn-ea"/>
                <a:cs typeface="+mn-cs"/>
              </a:rPr>
              <a:t>.</a:t>
            </a:r>
          </a:p>
          <a:p>
            <a:pPr marL="685800" marR="0" lvl="1" indent="-228600" defTabSz="914400" rtl="0" eaLnBrk="1" fontAlgn="auto" latinLnBrk="0" hangingPunct="1">
              <a:spcBef>
                <a:spcPts val="50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schemeClr val="tx2"/>
              </a:solidFill>
              <a:effectLst/>
              <a:uLnTx/>
              <a:uFillTx/>
              <a:latin typeface="Aptos" panose="02110004020202020204"/>
              <a:ea typeface="+mn-ea"/>
              <a:cs typeface="+mn-cs"/>
            </a:endParaRPr>
          </a:p>
          <a:p>
            <a:pPr marL="685800" marR="0" lvl="1" indent="-228600" defTabSz="914400" rtl="0" eaLnBrk="1" fontAlgn="auto" latinLnBrk="0" hangingPunct="1">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chemeClr val="tx2"/>
                </a:solidFill>
                <a:effectLst/>
                <a:uLnTx/>
                <a:uFillTx/>
                <a:latin typeface="Aptos" panose="02110004020202020204"/>
                <a:ea typeface="+mn-ea"/>
                <a:cs typeface="+mn-cs"/>
              </a:rPr>
              <a:t>(C) Permit with conditions on the delivery of </a:t>
            </a:r>
            <a:r>
              <a:rPr kumimoji="0" lang="en-US" sz="2000" b="0" i="0" u="sng" strike="noStrike" kern="1200" cap="none" spc="0" normalizeH="0" baseline="0" noProof="0" dirty="0">
                <a:ln>
                  <a:noFill/>
                </a:ln>
                <a:solidFill>
                  <a:schemeClr val="tx2"/>
                </a:solidFill>
                <a:effectLst/>
                <a:uLnTx/>
                <a:uFillTx/>
                <a:latin typeface="Aptos" panose="02110004020202020204"/>
                <a:ea typeface="+mn-ea"/>
                <a:cs typeface="+mn-cs"/>
              </a:rPr>
              <a:t>wood heat fuels</a:t>
            </a:r>
            <a:r>
              <a:rPr kumimoji="0" lang="en-US" sz="2000" b="0" i="0" u="none" strike="noStrike" kern="1200" cap="none" spc="0" normalizeH="0" baseline="0" noProof="0" dirty="0">
                <a:ln>
                  <a:noFill/>
                </a:ln>
                <a:solidFill>
                  <a:schemeClr val="tx2"/>
                </a:solidFill>
                <a:effectLst/>
                <a:uLnTx/>
                <a:uFillTx/>
                <a:latin typeface="Aptos" panose="02110004020202020204"/>
                <a:ea typeface="+mn-ea"/>
                <a:cs typeface="+mn-cs"/>
              </a:rPr>
              <a:t>. A permit with conditions issued to a wood products manufacturer that produces wood chips, pellets, cord wood, or other fuel wood used for heat shall allow for flexible delivery of that fuel wood from the manufacturer to the end user outside permitted hours of operation, including </a:t>
            </a:r>
            <a:r>
              <a:rPr kumimoji="0" lang="en-US" sz="2000" b="0" i="0" u="sng" strike="noStrike" kern="1200" cap="none" spc="0" normalizeH="0" baseline="0" noProof="0" dirty="0">
                <a:ln>
                  <a:noFill/>
                </a:ln>
                <a:solidFill>
                  <a:schemeClr val="tx2"/>
                </a:solidFill>
                <a:effectLst/>
                <a:uLnTx/>
                <a:uFillTx/>
                <a:latin typeface="Aptos" panose="02110004020202020204"/>
                <a:ea typeface="+mn-ea"/>
                <a:cs typeface="+mn-cs"/>
              </a:rPr>
              <a:t>nights, weekends, and holidays</a:t>
            </a:r>
            <a:r>
              <a:rPr kumimoji="0" lang="en-US" sz="2000" b="0" i="0" u="none" strike="noStrike" kern="1200" cap="none" spc="0" normalizeH="0" baseline="0" noProof="0" dirty="0">
                <a:ln>
                  <a:noFill/>
                </a:ln>
                <a:solidFill>
                  <a:schemeClr val="tx2"/>
                </a:solidFill>
                <a:effectLst/>
                <a:uLnTx/>
                <a:uFillTx/>
                <a:latin typeface="Aptos" panose="02110004020202020204"/>
                <a:ea typeface="+mn-ea"/>
                <a:cs typeface="+mn-cs"/>
              </a:rPr>
              <a:t>, from October 1 through April 30 of each year. Permits with conditions shall mitigate the undue adverse impacts while enabling deliveries by the manufacturer.</a:t>
            </a:r>
          </a:p>
          <a:p>
            <a:pPr marL="685800" marR="0" lvl="1" indent="-228600" defTabSz="914400" rtl="0" eaLnBrk="1" fontAlgn="auto" latinLnBrk="0" hangingPunct="1">
              <a:spcBef>
                <a:spcPts val="50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schemeClr val="tx2"/>
              </a:solidFill>
              <a:effectLst/>
              <a:uLnTx/>
              <a:uFillTx/>
              <a:latin typeface="Aptos" panose="02110004020202020204"/>
              <a:ea typeface="+mn-ea"/>
              <a:cs typeface="+mn-cs"/>
            </a:endParaRPr>
          </a:p>
          <a:p>
            <a:pPr marL="685800" marR="0" lvl="1" indent="-228600" defTabSz="914400" rtl="0" eaLnBrk="1" fontAlgn="auto" latinLnBrk="0" hangingPunct="1">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chemeClr val="tx2"/>
                </a:solidFill>
                <a:effectLst/>
                <a:uLnTx/>
                <a:uFillTx/>
                <a:latin typeface="Aptos" panose="02110004020202020204"/>
                <a:ea typeface="+mn-ea"/>
                <a:cs typeface="+mn-cs"/>
              </a:rPr>
              <a:t>(D) Permit amendments. A wood products manufacturer holding a permit may request an amendment to existing permit conditions related to hours of operation and seasonal restrictions to be consistent with subdivisions (B) and (C) of this subsection (c). Requests for condition amendments under this subsection shall not be subject to Act 250 Rule 34(E). </a:t>
            </a:r>
          </a:p>
          <a:p>
            <a:endParaRPr lang="en-US" sz="1000" dirty="0">
              <a:solidFill>
                <a:schemeClr val="tx2"/>
              </a:solidFill>
            </a:endParaRPr>
          </a:p>
        </p:txBody>
      </p:sp>
      <p:sp>
        <p:nvSpPr>
          <p:cNvPr id="4" name="Slide Number Placeholder 3">
            <a:extLst>
              <a:ext uri="{FF2B5EF4-FFF2-40B4-BE49-F238E27FC236}">
                <a16:creationId xmlns:a16="http://schemas.microsoft.com/office/drawing/2014/main" id="{0D11D8C4-670F-799C-8F0C-0B82083C7DA5}"/>
              </a:ext>
            </a:extLst>
          </p:cNvPr>
          <p:cNvSpPr>
            <a:spLocks noGrp="1"/>
          </p:cNvSpPr>
          <p:nvPr>
            <p:ph type="sldNum" sz="quarter" idx="12"/>
          </p:nvPr>
        </p:nvSpPr>
        <p:spPr>
          <a:xfrm>
            <a:off x="8610600" y="6356350"/>
            <a:ext cx="2743200" cy="365125"/>
          </a:xfrm>
        </p:spPr>
        <p:txBody>
          <a:bodyPr>
            <a:normAutofit/>
          </a:bodyPr>
          <a:lstStyle/>
          <a:p>
            <a:pPr>
              <a:spcAft>
                <a:spcPts val="600"/>
              </a:spcAft>
            </a:pPr>
            <a:fld id="{694E9950-0591-45C4-9D99-6254553CD918}" type="slidenum">
              <a:rPr lang="en-US" smtClean="0"/>
              <a:pPr>
                <a:spcAft>
                  <a:spcPts val="600"/>
                </a:spcAft>
              </a:pPr>
              <a:t>4</a:t>
            </a:fld>
            <a:endParaRPr lang="en-US"/>
          </a:p>
        </p:txBody>
      </p:sp>
      <p:grpSp>
        <p:nvGrpSpPr>
          <p:cNvPr id="19" name="Group 18">
            <a:extLst>
              <a:ext uri="{FF2B5EF4-FFF2-40B4-BE49-F238E27FC236}">
                <a16:creationId xmlns:a16="http://schemas.microsoft.com/office/drawing/2014/main" id="{9DB3963A-4187-4A72-9DA4-CA6BADE2293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9072780" y="3734338"/>
            <a:ext cx="3878664" cy="2368659"/>
            <a:chOff x="6867015" y="-1"/>
            <a:chExt cx="5324985" cy="3251912"/>
          </a:xfrm>
          <a:solidFill>
            <a:schemeClr val="accent5">
              <a:alpha val="10000"/>
            </a:schemeClr>
          </a:solidFill>
        </p:grpSpPr>
        <p:sp>
          <p:nvSpPr>
            <p:cNvPr id="20" name="Freeform: Shape 19">
              <a:extLst>
                <a:ext uri="{FF2B5EF4-FFF2-40B4-BE49-F238E27FC236}">
                  <a16:creationId xmlns:a16="http://schemas.microsoft.com/office/drawing/2014/main" id="{2428E75E-001A-4568-B035-574F1303EF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64AC8CFC-1164-4525-82A0-25F75ADCF4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6F35C856-5B70-4CA2-BB8F-A37197D8F9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550FD8B0-DE97-47B1-84ED-67A3BD00FE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824125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91169CD2-591C-449B-3BD2-6413FD0E88CE}"/>
              </a:ext>
            </a:extLst>
          </p:cNvPr>
          <p:cNvSpPr>
            <a:spLocks noGrp="1"/>
          </p:cNvSpPr>
          <p:nvPr>
            <p:ph type="title"/>
          </p:nvPr>
        </p:nvSpPr>
        <p:spPr>
          <a:xfrm>
            <a:off x="640080" y="1243013"/>
            <a:ext cx="3855720" cy="4371974"/>
          </a:xfrm>
        </p:spPr>
        <p:txBody>
          <a:bodyPr>
            <a:normAutofit/>
          </a:bodyPr>
          <a:lstStyle/>
          <a:p>
            <a:r>
              <a:rPr lang="en-US" sz="3600">
                <a:solidFill>
                  <a:schemeClr val="tx2"/>
                </a:solidFill>
              </a:rPr>
              <a:t>6093(a) Prime ag soil mitigation (2024)</a:t>
            </a:r>
          </a:p>
        </p:txBody>
      </p:sp>
      <p:sp>
        <p:nvSpPr>
          <p:cNvPr id="3" name="Content Placeholder 2">
            <a:extLst>
              <a:ext uri="{FF2B5EF4-FFF2-40B4-BE49-F238E27FC236}">
                <a16:creationId xmlns:a16="http://schemas.microsoft.com/office/drawing/2014/main" id="{226F59B8-999B-7486-348D-6ADF48E7D1A5}"/>
              </a:ext>
            </a:extLst>
          </p:cNvPr>
          <p:cNvSpPr>
            <a:spLocks noGrp="1"/>
          </p:cNvSpPr>
          <p:nvPr>
            <p:ph idx="1"/>
          </p:nvPr>
        </p:nvSpPr>
        <p:spPr>
          <a:xfrm>
            <a:off x="6172200" y="804672"/>
            <a:ext cx="5221224" cy="5230368"/>
          </a:xfrm>
        </p:spPr>
        <p:txBody>
          <a:bodyPr anchor="ctr">
            <a:normAutofit/>
          </a:bodyPr>
          <a:lstStyle/>
          <a:p>
            <a:r>
              <a:rPr lang="en-US" sz="1800">
                <a:solidFill>
                  <a:schemeClr val="tx2"/>
                </a:solidFill>
              </a:rPr>
              <a:t>(5) Wood products manufacturers. Notwithstanding any provision of this chapter to the contrary, a conversion of primary agricultural soils by a wood products manufacturing facility shall be allowed to pay a mitigation fee computed according to the provisions of subdivision (1) of this subsection, except that it shall be entitled to a ratio of 1:1 protected acres to acres of affected primary agricultural soil. </a:t>
            </a:r>
          </a:p>
          <a:p>
            <a:r>
              <a:rPr lang="en-US" sz="1800">
                <a:solidFill>
                  <a:schemeClr val="tx2"/>
                </a:solidFill>
              </a:rPr>
              <a:t>(Most others subject to mitigation ratio between 2:1-3:1)</a:t>
            </a:r>
          </a:p>
        </p:txBody>
      </p:sp>
      <p:sp>
        <p:nvSpPr>
          <p:cNvPr id="4" name="Slide Number Placeholder 3">
            <a:extLst>
              <a:ext uri="{FF2B5EF4-FFF2-40B4-BE49-F238E27FC236}">
                <a16:creationId xmlns:a16="http://schemas.microsoft.com/office/drawing/2014/main" id="{BD313767-4892-6CD3-4DB9-DA49BDFDC400}"/>
              </a:ext>
            </a:extLst>
          </p:cNvPr>
          <p:cNvSpPr>
            <a:spLocks noGrp="1"/>
          </p:cNvSpPr>
          <p:nvPr>
            <p:ph type="sldNum" sz="quarter" idx="12"/>
          </p:nvPr>
        </p:nvSpPr>
        <p:spPr>
          <a:xfrm>
            <a:off x="8610600" y="6356350"/>
            <a:ext cx="2743200" cy="365125"/>
          </a:xfrm>
        </p:spPr>
        <p:txBody>
          <a:bodyPr>
            <a:normAutofit/>
          </a:bodyPr>
          <a:lstStyle/>
          <a:p>
            <a:pPr>
              <a:spcAft>
                <a:spcPts val="600"/>
              </a:spcAft>
            </a:pPr>
            <a:fld id="{694E9950-0591-45C4-9D99-6254553CD918}" type="slidenum">
              <a:rPr lang="en-US" smtClean="0"/>
              <a:pPr>
                <a:spcAft>
                  <a:spcPts val="600"/>
                </a:spcAft>
              </a:pPr>
              <a:t>5</a:t>
            </a:fld>
            <a:endParaRPr lang="en-US"/>
          </a:p>
        </p:txBody>
      </p:sp>
    </p:spTree>
    <p:extLst>
      <p:ext uri="{BB962C8B-B14F-4D97-AF65-F5344CB8AC3E}">
        <p14:creationId xmlns:p14="http://schemas.microsoft.com/office/powerpoint/2010/main" val="1362523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A3C7DEA-BCC2-4295-8850-1479932961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289949D-B9F6-468A-86FE-2694DC5AE7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E6ED6279-450D-88DA-98EE-6145E27D53E5}"/>
              </a:ext>
            </a:extLst>
          </p:cNvPr>
          <p:cNvSpPr>
            <a:spLocks noGrp="1"/>
          </p:cNvSpPr>
          <p:nvPr>
            <p:ph type="title"/>
          </p:nvPr>
        </p:nvSpPr>
        <p:spPr>
          <a:xfrm>
            <a:off x="512476" y="143658"/>
            <a:ext cx="9833548" cy="1066802"/>
          </a:xfrm>
        </p:spPr>
        <p:txBody>
          <a:bodyPr anchor="b">
            <a:normAutofit/>
          </a:bodyPr>
          <a:lstStyle/>
          <a:p>
            <a:r>
              <a:rPr lang="en-US" sz="3600" dirty="0">
                <a:solidFill>
                  <a:schemeClr val="tx2"/>
                </a:solidFill>
              </a:rPr>
              <a:t>Act 181 of 2024</a:t>
            </a:r>
          </a:p>
        </p:txBody>
      </p:sp>
      <p:grpSp>
        <p:nvGrpSpPr>
          <p:cNvPr id="13" name="Group 12">
            <a:extLst>
              <a:ext uri="{FF2B5EF4-FFF2-40B4-BE49-F238E27FC236}">
                <a16:creationId xmlns:a16="http://schemas.microsoft.com/office/drawing/2014/main" id="{E4DF0958-0C87-4C28-9554-2FADC788C2B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4" name="Freeform: Shape 13">
              <a:extLst>
                <a:ext uri="{FF2B5EF4-FFF2-40B4-BE49-F238E27FC236}">
                  <a16:creationId xmlns:a16="http://schemas.microsoft.com/office/drawing/2014/main" id="{DEC53B48-7B73-49D1-A6FD-9DBF5141EA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7DEDDC41-2C98-4AF1-A0EA-AEEC34827C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D2208F20-F93C-4530-8370-FC7818BABB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E52F51E0-B50B-43EA-B6AC-C16BD29C3E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25E87B29-B650-F059-92CF-08A7A8FDE3F5}"/>
              </a:ext>
            </a:extLst>
          </p:cNvPr>
          <p:cNvSpPr>
            <a:spLocks noGrp="1"/>
          </p:cNvSpPr>
          <p:nvPr>
            <p:ph idx="1"/>
          </p:nvPr>
        </p:nvSpPr>
        <p:spPr>
          <a:xfrm>
            <a:off x="512475" y="1354117"/>
            <a:ext cx="11174699" cy="5002232"/>
          </a:xfrm>
        </p:spPr>
        <p:txBody>
          <a:bodyPr anchor="ctr">
            <a:normAutofit/>
          </a:bodyPr>
          <a:lstStyle/>
          <a:p>
            <a:pPr marL="0" indent="0">
              <a:buNone/>
            </a:pPr>
            <a:r>
              <a:rPr lang="en-US" sz="2400" dirty="0">
                <a:solidFill>
                  <a:schemeClr val="tx2"/>
                </a:solidFill>
              </a:rPr>
              <a:t>Sec. 35.  WOOD PRODUCTS MANUFACTURERS REPORT</a:t>
            </a:r>
          </a:p>
          <a:p>
            <a:pPr marL="0" indent="0">
              <a:buNone/>
            </a:pPr>
            <a:r>
              <a:rPr lang="en-US" sz="2400" dirty="0">
                <a:solidFill>
                  <a:schemeClr val="tx2"/>
                </a:solidFill>
              </a:rPr>
              <a:t>(a)  The Land Use Review Board, in consultation with the Department of Forests, Parks and Recreation, shall convene a stakeholder group to report on how to address the Act 250 permitting process to better support wood products manufacturers and their role in the forest economy.  </a:t>
            </a:r>
          </a:p>
          <a:p>
            <a:pPr marL="0" indent="0">
              <a:buNone/>
            </a:pPr>
            <a:r>
              <a:rPr lang="en-US" sz="2400" dirty="0">
                <a:solidFill>
                  <a:schemeClr val="tx2"/>
                </a:solidFill>
              </a:rPr>
              <a:t>(b)  The group shall examine the Act 250 permitting process and identify how the minor permit process provided for in 10 V.S.A. § 6084(g) has been working and whether there are shortcomings or challenges. </a:t>
            </a:r>
          </a:p>
          <a:p>
            <a:pPr marL="0" indent="0">
              <a:buNone/>
            </a:pPr>
            <a:r>
              <a:rPr lang="en-US" sz="2400" dirty="0">
                <a:solidFill>
                  <a:schemeClr val="tx2"/>
                </a:solidFill>
              </a:rPr>
              <a:t>(c)  The group may look at permitting holistically to understand the role of permits from the Agency of Natural Resources, municipal permits, where they apply, and Act 250 permits and develop recommendations to find efficiencies in the entire process or recommend an alternative permitting process for wood products manufacturers.</a:t>
            </a:r>
          </a:p>
          <a:p>
            <a:pPr marL="0" indent="0">
              <a:buNone/>
            </a:pPr>
            <a:r>
              <a:rPr lang="en-US" sz="2400" dirty="0">
                <a:solidFill>
                  <a:schemeClr val="tx2"/>
                </a:solidFill>
              </a:rPr>
              <a:t>(d) Report due December 15, 2024</a:t>
            </a:r>
          </a:p>
        </p:txBody>
      </p:sp>
      <p:sp>
        <p:nvSpPr>
          <p:cNvPr id="4" name="Slide Number Placeholder 3">
            <a:extLst>
              <a:ext uri="{FF2B5EF4-FFF2-40B4-BE49-F238E27FC236}">
                <a16:creationId xmlns:a16="http://schemas.microsoft.com/office/drawing/2014/main" id="{D9F32511-FB1F-A4A0-D7A9-500551F86E6D}"/>
              </a:ext>
            </a:extLst>
          </p:cNvPr>
          <p:cNvSpPr>
            <a:spLocks noGrp="1"/>
          </p:cNvSpPr>
          <p:nvPr>
            <p:ph type="sldNum" sz="quarter" idx="12"/>
          </p:nvPr>
        </p:nvSpPr>
        <p:spPr>
          <a:xfrm>
            <a:off x="8610600" y="6356350"/>
            <a:ext cx="2743200" cy="365125"/>
          </a:xfrm>
        </p:spPr>
        <p:txBody>
          <a:bodyPr>
            <a:normAutofit/>
          </a:bodyPr>
          <a:lstStyle/>
          <a:p>
            <a:pPr>
              <a:spcAft>
                <a:spcPts val="600"/>
              </a:spcAft>
            </a:pPr>
            <a:fld id="{694E9950-0591-45C4-9D99-6254553CD918}" type="slidenum">
              <a:rPr lang="en-US" smtClean="0"/>
              <a:pPr>
                <a:spcAft>
                  <a:spcPts val="600"/>
                </a:spcAft>
              </a:pPr>
              <a:t>6</a:t>
            </a:fld>
            <a:endParaRPr lang="en-US"/>
          </a:p>
        </p:txBody>
      </p:sp>
    </p:spTree>
    <p:extLst>
      <p:ext uri="{BB962C8B-B14F-4D97-AF65-F5344CB8AC3E}">
        <p14:creationId xmlns:p14="http://schemas.microsoft.com/office/powerpoint/2010/main" val="37260579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67</TotalTime>
  <Words>917</Words>
  <Application>Microsoft Office PowerPoint</Application>
  <PresentationFormat>Widescreen</PresentationFormat>
  <Paragraphs>42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Wood Products Manufacturers and Act 250</vt:lpstr>
      <vt:lpstr>Treatment for purposes of Act 250</vt:lpstr>
      <vt:lpstr>10 V.S.A. 6084(g) (2017)</vt:lpstr>
      <vt:lpstr>6086(c)(2) Permit conditions on a wood products manufacturer. (2022) </vt:lpstr>
      <vt:lpstr>6093(a) Prime ag soil mitigation (2024)</vt:lpstr>
      <vt:lpstr>Act 181 of 2024</vt:lpstr>
    </vt:vector>
  </TitlesOfParts>
  <Company>Vermont General Assembly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Ellen Czajkowski</dc:creator>
  <cp:lastModifiedBy>Ellen Czajkowski</cp:lastModifiedBy>
  <cp:revision>9</cp:revision>
  <dcterms:created xsi:type="dcterms:W3CDTF">2026-01-06T22:55:52Z</dcterms:created>
  <dcterms:modified xsi:type="dcterms:W3CDTF">2026-01-07T14:09:36Z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eDOCS AutoSave">
    <vt:lpwstr>20260107083852292</vt:lpwstr>
  </property>
</Properties>
</file>